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0" r:id="rId1"/>
  </p:sldMasterIdLst>
  <p:notesMasterIdLst>
    <p:notesMasterId r:id="rId26"/>
  </p:notesMasterIdLst>
  <p:sldIdLst>
    <p:sldId id="256" r:id="rId2"/>
    <p:sldId id="257" r:id="rId3"/>
    <p:sldId id="263" r:id="rId4"/>
    <p:sldId id="258" r:id="rId5"/>
    <p:sldId id="259" r:id="rId6"/>
    <p:sldId id="264" r:id="rId7"/>
    <p:sldId id="260" r:id="rId8"/>
    <p:sldId id="261" r:id="rId9"/>
    <p:sldId id="265" r:id="rId10"/>
    <p:sldId id="266" r:id="rId11"/>
    <p:sldId id="267" r:id="rId12"/>
    <p:sldId id="275" r:id="rId13"/>
    <p:sldId id="278" r:id="rId14"/>
    <p:sldId id="269" r:id="rId15"/>
    <p:sldId id="276" r:id="rId16"/>
    <p:sldId id="270" r:id="rId17"/>
    <p:sldId id="273" r:id="rId18"/>
    <p:sldId id="279" r:id="rId19"/>
    <p:sldId id="280" r:id="rId20"/>
    <p:sldId id="274" r:id="rId21"/>
    <p:sldId id="281" r:id="rId22"/>
    <p:sldId id="271" r:id="rId23"/>
    <p:sldId id="272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116" d="100"/>
          <a:sy n="116" d="100"/>
        </p:scale>
        <p:origin x="-784" y="-120"/>
      </p:cViewPr>
      <p:guideLst>
        <p:guide orient="horz" pos="1619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83B4B-33A4-FD4D-BFCE-345F69B9E72F}" type="datetimeFigureOut">
              <a:rPr kumimoji="1" lang="ja-JP" altLang="en-US" smtClean="0"/>
              <a:t>19/01/28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DC7B4-3DDF-E247-970A-D31A994E8B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456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DC7B4-3DDF-E247-970A-D31A994E8BD8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985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8700"/>
            <a:ext cx="7848600" cy="1445419"/>
          </a:xfrm>
        </p:spPr>
        <p:txBody>
          <a:bodyPr anchor="b">
            <a:noAutofit/>
          </a:bodyPr>
          <a:lstStyle>
            <a:lvl1pPr>
              <a:defRPr sz="4000" cap="all" baseline="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62890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548890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6"/>
          <p:cNvSpPr/>
          <p:nvPr userDrawn="1"/>
        </p:nvSpPr>
        <p:spPr>
          <a:xfrm>
            <a:off x="-53999" y="4629150"/>
            <a:ext cx="9251999" cy="20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4400550"/>
          </a:xfrm>
        </p:spPr>
        <p:txBody>
          <a:bodyPr vert="eaVert" anchor="b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44005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771651"/>
            <a:ext cx="7772400" cy="1650206"/>
          </a:xfrm>
        </p:spPr>
        <p:txBody>
          <a:bodyPr anchor="b">
            <a:normAutofit/>
          </a:bodyPr>
          <a:lstStyle>
            <a:lvl1pPr algn="l">
              <a:defRPr sz="4000" b="0" cap="all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70149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3449574"/>
            <a:ext cx="7848600" cy="11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55014"/>
            <a:ext cx="4038600" cy="35387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257300"/>
            <a:ext cx="3931920" cy="47982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828800"/>
            <a:ext cx="3931920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06462" y="3034268"/>
            <a:ext cx="353187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060"/>
            <a:ext cx="2139696" cy="946404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594060"/>
            <a:ext cx="5715000" cy="41833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597915"/>
            <a:ext cx="2139696" cy="31827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84114" y="2684956"/>
            <a:ext cx="418338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2142680" cy="94869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628651"/>
            <a:ext cx="5904390" cy="4125342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2139696" cy="31821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19/01/28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65590"/>
            <a:ext cx="9144000" cy="1714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363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2511"/>
            <a:ext cx="8229600" cy="3835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74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3716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75D48070-6A81-47D0-9810-1540B9FEFF61}" type="datetime1">
              <a:rPr lang="en-US" smtClean="0"/>
              <a:pPr/>
              <a:t>19/01/28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3716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3716"/>
            <a:ext cx="1066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rgbClr val="FFFFFF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2800" b="1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kumimoji="1" sz="1400" kern="1200" baseline="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tl.t.u-tokyo.ac.jp/~katsu-t/slide_ysato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6.jpeg"/><Relationship Id="rId8" Type="http://schemas.microsoft.com/office/2007/relationships/hdphoto" Target="../media/hdphoto2.wdp"/><Relationship Id="rId9" Type="http://schemas.openxmlformats.org/officeDocument/2006/relationships/image" Target="../media/image17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jpeg"/><Relationship Id="rId5" Type="http://schemas.microsoft.com/office/2007/relationships/hdphoto" Target="../media/hdphoto2.wdp"/><Relationship Id="rId6" Type="http://schemas.openxmlformats.org/officeDocument/2006/relationships/image" Target="../media/image17.png"/><Relationship Id="rId7" Type="http://schemas.microsoft.com/office/2007/relationships/hdphoto" Target="../media/hdphoto3.wdp"/><Relationship Id="rId8" Type="http://schemas.openxmlformats.org/officeDocument/2006/relationships/image" Target="../media/image19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2800" cap="none" dirty="0" smtClean="0">
                <a:latin typeface="Meiryo"/>
                <a:ea typeface="Meiryo"/>
                <a:cs typeface="Meiryo"/>
              </a:rPr>
              <a:t>Learning to Reconstruct Shape and Spatially-Varying Reflectance</a:t>
            </a:r>
            <a:br>
              <a:rPr kumimoji="1" lang="en-US" altLang="ja-JP" sz="2800" cap="none" dirty="0" smtClean="0">
                <a:latin typeface="Meiryo"/>
                <a:ea typeface="Meiryo"/>
                <a:cs typeface="Meiryo"/>
              </a:rPr>
            </a:br>
            <a:r>
              <a:rPr kumimoji="1" lang="en-US" altLang="ja-JP" sz="2800" cap="none" dirty="0" smtClean="0">
                <a:latin typeface="Meiryo"/>
                <a:ea typeface="Meiryo"/>
                <a:cs typeface="Meiryo"/>
              </a:rPr>
              <a:t>from a Single Image</a:t>
            </a:r>
            <a:r>
              <a:rPr lang="en-US" altLang="ja-JP" sz="2800" cap="none" dirty="0">
                <a:latin typeface="Meiryo"/>
                <a:ea typeface="Meiryo"/>
                <a:cs typeface="Meiryo"/>
              </a:rPr>
              <a:t> </a:t>
            </a:r>
            <a:r>
              <a:rPr lang="en-US" altLang="ja-JP" sz="2800" cap="none" dirty="0" smtClean="0">
                <a:latin typeface="Meiryo"/>
                <a:ea typeface="Meiryo"/>
                <a:cs typeface="Meiryo"/>
              </a:rPr>
              <a:t>(</a:t>
            </a:r>
            <a:r>
              <a:rPr lang="en-US" altLang="ja-JP" sz="2800" cap="none" dirty="0" err="1" smtClean="0">
                <a:latin typeface="Meiryo"/>
                <a:ea typeface="Meiryo"/>
                <a:cs typeface="Meiryo"/>
              </a:rPr>
              <a:t>Siggraph</a:t>
            </a:r>
            <a:r>
              <a:rPr lang="en-US" altLang="ja-JP" sz="2800" cap="none" dirty="0" smtClean="0">
                <a:latin typeface="Meiryo"/>
                <a:ea typeface="Meiryo"/>
                <a:cs typeface="Meiryo"/>
              </a:rPr>
              <a:t> Asia 2018)</a:t>
            </a:r>
            <a:endParaRPr kumimoji="1" lang="ja-JP" altLang="en-US" sz="2800" cap="none" dirty="0">
              <a:latin typeface="Meiryo"/>
              <a:ea typeface="Meiryo"/>
              <a:cs typeface="Meiryo"/>
            </a:endParaRPr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井下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31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工夫点：</a:t>
            </a:r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Global illumination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環境照明からの</a:t>
            </a:r>
            <a:r>
              <a:rPr lang="en-US" altLang="ja-JP" sz="2000" dirty="0" smtClean="0"/>
              <a:t>global illumination</a:t>
            </a:r>
            <a:endParaRPr lang="ja-JP" altLang="en-US" sz="1600" dirty="0"/>
          </a:p>
          <a:p>
            <a:pPr lvl="1"/>
            <a:r>
              <a:rPr lang="ja-JP" altLang="en-US" sz="1600" dirty="0" smtClean="0"/>
              <a:t>球面調和関数で表現された環境照明から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直接レンダリング</a:t>
            </a:r>
            <a:r>
              <a:rPr lang="ja-JP" altLang="en-US" sz="1600" baseline="30000" dirty="0" smtClean="0"/>
              <a:t>*</a:t>
            </a:r>
            <a:endParaRPr lang="en-US" altLang="ja-JP" sz="2000" dirty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フラッシュ光からの</a:t>
            </a:r>
            <a:r>
              <a:rPr lang="en-US" altLang="ja-JP" sz="2000" dirty="0" smtClean="0"/>
              <a:t>global illumination</a:t>
            </a:r>
          </a:p>
          <a:p>
            <a:pPr lvl="1"/>
            <a:r>
              <a:rPr lang="ja-JP" altLang="en-US" sz="1600" dirty="0" smtClean="0"/>
              <a:t>反射回数ごとの光の伝搬を</a:t>
            </a:r>
            <a:r>
              <a:rPr lang="en-US" altLang="ja-JP" sz="1600" dirty="0" smtClean="0"/>
              <a:t>CNN</a:t>
            </a:r>
            <a:r>
              <a:rPr lang="ja-JP" altLang="en-US" sz="1600" dirty="0" smtClean="0"/>
              <a:t>で学習 </a:t>
            </a:r>
            <a:r>
              <a:rPr lang="en-US" altLang="ja-JP" sz="1600" dirty="0" err="1" smtClean="0"/>
              <a:t>GINet</a:t>
            </a:r>
            <a:endParaRPr lang="en-US" altLang="ja-JP" sz="1600" dirty="0" smtClean="0"/>
          </a:p>
          <a:p>
            <a:pPr lvl="1"/>
            <a:r>
              <a:rPr lang="ja-JP" altLang="en-US" sz="1600" dirty="0" smtClean="0"/>
              <a:t>採用する反射回数は</a:t>
            </a:r>
            <a:r>
              <a:rPr lang="en-US" altLang="ja-JP" sz="1600" dirty="0" smtClean="0"/>
              <a:t>1〜3</a:t>
            </a:r>
            <a:r>
              <a:rPr lang="ja-JP" altLang="en-US" sz="1600" dirty="0" smtClean="0"/>
              <a:t>回</a:t>
            </a:r>
            <a:endParaRPr lang="en-US" altLang="ja-JP" sz="1600" dirty="0"/>
          </a:p>
          <a:p>
            <a:pPr lvl="2"/>
            <a:r>
              <a:rPr lang="ja-JP" altLang="en-US" sz="1400" dirty="0" smtClean="0"/>
              <a:t>間接照明の強度の割合</a:t>
            </a:r>
            <a:r>
              <a:rPr lang="en-US" altLang="ja-JP" sz="1400" dirty="0" smtClean="0"/>
              <a:t>&gt;99%</a:t>
            </a:r>
            <a:r>
              <a:rPr lang="ja-JP" altLang="en-US" sz="1400" dirty="0" smtClean="0"/>
              <a:t>になるため</a:t>
            </a:r>
            <a:endParaRPr kumimoji="1" lang="en-US" altLang="ja-JP" sz="1400" dirty="0" smtClean="0"/>
          </a:p>
        </p:txBody>
      </p:sp>
      <p:pic>
        <p:nvPicPr>
          <p:cNvPr id="5" name="コンテンツ プレースホルダー 4"/>
          <p:cNvPicPr>
            <a:picLocks noChangeAspect="1"/>
          </p:cNvPicPr>
          <p:nvPr/>
        </p:nvPicPr>
        <p:blipFill>
          <a:blip r:embed="rId2"/>
          <a:srcRect l="-13902" r="-13902"/>
          <a:stretch>
            <a:fillRect/>
          </a:stretch>
        </p:blipFill>
        <p:spPr>
          <a:xfrm>
            <a:off x="4795059" y="400050"/>
            <a:ext cx="4692532" cy="2187457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6623311" y="525572"/>
            <a:ext cx="985286" cy="49693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 descr="スクリーンショット 2019-01-27 01.05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0" b="58410"/>
          <a:stretch/>
        </p:blipFill>
        <p:spPr>
          <a:xfrm>
            <a:off x="4609716" y="3897256"/>
            <a:ext cx="4446703" cy="96049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37146" y="1999947"/>
            <a:ext cx="43608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 smtClean="0">
                <a:latin typeface="メイリオ"/>
                <a:ea typeface="メイリオ"/>
                <a:cs typeface="メイリオ"/>
              </a:rPr>
              <a:t>* An efficient representation for irradiance environment maps, SIGGRAPH 2001</a:t>
            </a:r>
            <a:endParaRPr kumimoji="1" lang="ja-JP" altLang="en-US" sz="105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43854" y="36673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回反射</a:t>
            </a:r>
            <a:endParaRPr kumimoji="1" lang="ja-JP" altLang="en-US" sz="1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653154" y="3667369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3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回反射</a:t>
            </a:r>
            <a:endParaRPr kumimoji="1" lang="ja-JP" altLang="en-US" sz="14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12" name="図 11" descr="スクリーンショット 2019-01-27 01.05.5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1"/>
          <a:stretch/>
        </p:blipFill>
        <p:spPr>
          <a:xfrm>
            <a:off x="811388" y="3975146"/>
            <a:ext cx="3600275" cy="468499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641790" y="3444118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 smtClean="0">
                <a:latin typeface="メイリオ"/>
                <a:ea typeface="メイリオ"/>
                <a:cs typeface="メイリオ"/>
              </a:rPr>
              <a:t>レンダリング例</a:t>
            </a:r>
            <a:endParaRPr kumimoji="1" lang="ja-JP" altLang="en-US" sz="14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34138" y="444364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/>
              <a:t>反射回数ごとの強度の割合</a:t>
            </a:r>
            <a:endParaRPr kumimoji="1" lang="en-US" altLang="ja-JP" sz="1400" b="1" dirty="0" smtClean="0"/>
          </a:p>
          <a:p>
            <a:pPr algn="ctr"/>
            <a:r>
              <a:rPr kumimoji="1" lang="ja-JP" altLang="en-US" sz="1400" b="1" dirty="0" smtClean="0"/>
              <a:t>（テストデータでの）</a:t>
            </a:r>
            <a:endParaRPr kumimoji="1" lang="ja-JP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1108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工夫点：カスケード構造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カスケード構造 </a:t>
            </a:r>
            <a:r>
              <a:rPr lang="en-US" altLang="ja-JP" sz="2000" dirty="0" err="1" smtClean="0"/>
              <a:t>CascadeNet</a:t>
            </a:r>
            <a:r>
              <a:rPr lang="ja-JP" altLang="en-US" sz="2000" dirty="0" smtClean="0"/>
              <a:t>により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推定結果を反復的に改善</a:t>
            </a:r>
            <a:endParaRPr lang="en-US" altLang="ja-JP" sz="2000" dirty="0" smtClean="0"/>
          </a:p>
          <a:p>
            <a:pPr lvl="1"/>
            <a:r>
              <a:rPr lang="en-US" altLang="ja-JP" sz="1800" dirty="0" err="1" smtClean="0"/>
              <a:t>InverseNet</a:t>
            </a:r>
            <a:r>
              <a:rPr lang="ja-JP" altLang="en-US" sz="1800" dirty="0" smtClean="0"/>
              <a:t>の入力に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推定パラメータ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（</a:t>
            </a:r>
            <a:r>
              <a:rPr lang="en-US" altLang="ja-JP" sz="1800" dirty="0" smtClean="0"/>
              <a:t>Albedo, Roughness, Normal, Depth)</a:t>
            </a:r>
            <a:br>
              <a:rPr lang="en-US" altLang="ja-JP" sz="1800" dirty="0" smtClean="0"/>
            </a:br>
            <a:r>
              <a:rPr lang="ja-JP" altLang="en-US" sz="1800" dirty="0" smtClean="0"/>
              <a:t>推定誤差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（入力画像とレンダリング画像の差）</a:t>
            </a:r>
            <a:r>
              <a:rPr lang="en-US" altLang="ja-JP" sz="1800" dirty="0"/>
              <a:t/>
            </a:r>
            <a:br>
              <a:rPr lang="en-US" altLang="ja-JP" sz="1800" dirty="0"/>
            </a:br>
            <a:r>
              <a:rPr lang="ja-JP" altLang="en-US" sz="1800" dirty="0" smtClean="0"/>
              <a:t>を追加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環境照明は別途入力</a:t>
            </a:r>
            <a:endParaRPr lang="en-US" altLang="ja-JP" sz="1800" dirty="0" smtClean="0"/>
          </a:p>
        </p:txBody>
      </p:sp>
      <p:pic>
        <p:nvPicPr>
          <p:cNvPr id="5" name="コンテンツ プレースホルダー 4"/>
          <p:cNvPicPr>
            <a:picLocks noChangeAspect="1"/>
          </p:cNvPicPr>
          <p:nvPr/>
        </p:nvPicPr>
        <p:blipFill>
          <a:blip r:embed="rId2"/>
          <a:srcRect l="-13902" r="-13902"/>
          <a:stretch>
            <a:fillRect/>
          </a:stretch>
        </p:blipFill>
        <p:spPr>
          <a:xfrm>
            <a:off x="4795059" y="400050"/>
            <a:ext cx="4692532" cy="2187457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7389644" y="439466"/>
            <a:ext cx="1297156" cy="214804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65786" y="4223859"/>
            <a:ext cx="502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※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論文には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global illumination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や環境照明を扱っているため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</a:b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カスケード構造による推定結果の改善ができるとあるが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…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？</a:t>
            </a:r>
            <a:endParaRPr kumimoji="1" lang="ja-JP" altLang="en-US" sz="1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42256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 smtClean="0"/>
              <a:t>形状データ</a:t>
            </a:r>
            <a:endParaRPr lang="en-US" altLang="ja-JP" sz="1800" dirty="0" smtClean="0"/>
          </a:p>
          <a:p>
            <a:pPr lvl="1"/>
            <a:r>
              <a:rPr lang="ja-JP" altLang="en-US" sz="1600" dirty="0" smtClean="0"/>
              <a:t>基本形状</a:t>
            </a:r>
            <a:r>
              <a:rPr lang="en-US" altLang="ja-JP" sz="1600" dirty="0" smtClean="0"/>
              <a:t>(</a:t>
            </a:r>
            <a:r>
              <a:rPr lang="ja-JP" altLang="en-US" sz="1600" dirty="0" smtClean="0"/>
              <a:t>立方体、楕円、円柱、直方体、</a:t>
            </a:r>
            <a:r>
              <a:rPr lang="en-US" altLang="ja-JP" sz="1600" dirty="0" smtClean="0"/>
              <a:t>L</a:t>
            </a:r>
            <a:r>
              <a:rPr lang="ja-JP" altLang="en-US" sz="1600" dirty="0" smtClean="0"/>
              <a:t>字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をランダムに組み合わせて作成</a:t>
            </a:r>
            <a:endParaRPr lang="en-US" altLang="ja-JP" sz="1600" dirty="0" smtClean="0"/>
          </a:p>
          <a:p>
            <a:pPr lvl="1"/>
            <a:r>
              <a:rPr lang="ja-JP" altLang="en-US" sz="1600" dirty="0" smtClean="0"/>
              <a:t>作成数：</a:t>
            </a:r>
            <a:r>
              <a:rPr lang="en-US" altLang="ja-JP" sz="1600" dirty="0" smtClean="0"/>
              <a:t>3600</a:t>
            </a:r>
            <a:r>
              <a:rPr lang="ja-JP" altLang="en-US" sz="1600" dirty="0" smtClean="0"/>
              <a:t>（学習用：</a:t>
            </a:r>
            <a:r>
              <a:rPr lang="en-US" altLang="ja-JP" sz="1600" dirty="0" smtClean="0"/>
              <a:t>3000</a:t>
            </a:r>
            <a:r>
              <a:rPr lang="ja-JP" altLang="en-US" sz="1600" dirty="0" smtClean="0"/>
              <a:t>、テスト用：</a:t>
            </a:r>
            <a:r>
              <a:rPr lang="en-US" altLang="ja-JP" sz="1600" dirty="0" smtClean="0"/>
              <a:t>600</a:t>
            </a:r>
            <a:r>
              <a:rPr lang="ja-JP" altLang="en-US" sz="1600" dirty="0" smtClean="0"/>
              <a:t>）</a:t>
            </a:r>
            <a:endParaRPr lang="en-US" altLang="ja-JP" sz="1600" dirty="0" smtClean="0"/>
          </a:p>
          <a:p>
            <a:pPr lvl="1"/>
            <a:endParaRPr lang="en-US" altLang="ja-JP" sz="1050" dirty="0" smtClean="0"/>
          </a:p>
          <a:p>
            <a:r>
              <a:rPr lang="ja-JP" altLang="en-US" sz="1800" dirty="0" smtClean="0"/>
              <a:t>反射</a:t>
            </a:r>
            <a:r>
              <a:rPr lang="ja-JP" altLang="en-US" sz="1800" dirty="0"/>
              <a:t>特性</a:t>
            </a:r>
            <a:r>
              <a:rPr lang="ja-JP" altLang="en-US" sz="1800" dirty="0" smtClean="0"/>
              <a:t>データ</a:t>
            </a:r>
            <a:endParaRPr lang="en-US" altLang="ja-JP" sz="1800" dirty="0" smtClean="0"/>
          </a:p>
          <a:p>
            <a:pPr lvl="1"/>
            <a:r>
              <a:rPr lang="en-US" altLang="ja-JP" sz="1600" dirty="0" smtClean="0"/>
              <a:t>Adobe</a:t>
            </a:r>
            <a:r>
              <a:rPr lang="ja-JP" altLang="en-US" sz="1600" dirty="0"/>
              <a:t> </a:t>
            </a:r>
            <a:r>
              <a:rPr lang="en-US" altLang="ja-JP" sz="1600" dirty="0" smtClean="0"/>
              <a:t>Stock</a:t>
            </a:r>
            <a:r>
              <a:rPr lang="en-US" altLang="ja-JP" sz="1600" dirty="0"/>
              <a:t> </a:t>
            </a:r>
            <a:r>
              <a:rPr lang="en-US" altLang="ja-JP" sz="1600" dirty="0" smtClean="0"/>
              <a:t>material dataset(694</a:t>
            </a:r>
            <a:r>
              <a:rPr lang="ja-JP" altLang="en-US" sz="1600" dirty="0" smtClean="0"/>
              <a:t>種類から透明体を除いた</a:t>
            </a:r>
            <a:r>
              <a:rPr lang="en-US" altLang="ja-JP" sz="1600" dirty="0" smtClean="0"/>
              <a:t>688</a:t>
            </a:r>
            <a:r>
              <a:rPr lang="ja-JP" altLang="en-US" sz="1600" dirty="0" smtClean="0"/>
              <a:t>種類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を利用</a:t>
            </a:r>
            <a:endParaRPr lang="en-US" altLang="ja-JP" sz="1600" dirty="0" smtClean="0"/>
          </a:p>
          <a:p>
            <a:pPr lvl="1"/>
            <a:r>
              <a:rPr lang="ja-JP" altLang="en-US" sz="1600" dirty="0" smtClean="0"/>
              <a:t>素材を</a:t>
            </a:r>
            <a:r>
              <a:rPr lang="en-US" altLang="ja-JP" sz="1600" dirty="0" smtClean="0"/>
              <a:t>8</a:t>
            </a:r>
            <a:r>
              <a:rPr lang="ja-JP" altLang="en-US" sz="1600" dirty="0" smtClean="0"/>
              <a:t>カテゴリに分類し、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学習用：</a:t>
            </a:r>
            <a:r>
              <a:rPr lang="en-US" altLang="ja-JP" sz="1600" dirty="0" smtClean="0"/>
              <a:t>588</a:t>
            </a:r>
            <a:r>
              <a:rPr lang="ja-JP" altLang="en-US" sz="1600" dirty="0" smtClean="0"/>
              <a:t>種類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テスト用：</a:t>
            </a:r>
            <a:r>
              <a:rPr lang="en-US" altLang="ja-JP" sz="1600" dirty="0" smtClean="0"/>
              <a:t>100</a:t>
            </a:r>
            <a:r>
              <a:rPr lang="ja-JP" altLang="en-US" sz="1600" dirty="0" smtClean="0"/>
              <a:t>種類</a:t>
            </a:r>
            <a:endParaRPr lang="en-US" altLang="ja-JP" sz="1600" dirty="0" smtClean="0"/>
          </a:p>
          <a:p>
            <a:pPr lvl="1"/>
            <a:r>
              <a:rPr lang="ja-JP" altLang="en-US" sz="1600" dirty="0" smtClean="0"/>
              <a:t>データ拡張</a:t>
            </a:r>
            <a:endParaRPr lang="en-US" altLang="ja-JP" sz="1600" dirty="0" smtClean="0"/>
          </a:p>
          <a:p>
            <a:pPr lvl="2"/>
            <a:r>
              <a:rPr lang="ja-JP" altLang="en-US" sz="1400" dirty="0" smtClean="0"/>
              <a:t>テクスチャマップをランダムにクロップ、回転、</a:t>
            </a:r>
            <a:r>
              <a:rPr lang="en-US" altLang="ja-JP" sz="1400" dirty="0" smtClean="0"/>
              <a:t/>
            </a:r>
            <a:br>
              <a:rPr lang="en-US" altLang="ja-JP" sz="1400" dirty="0" smtClean="0"/>
            </a:br>
            <a:r>
              <a:rPr lang="ja-JP" altLang="en-US" sz="1400" dirty="0" smtClean="0"/>
              <a:t>スケール変換を行い</a:t>
            </a:r>
            <a:r>
              <a:rPr lang="en-US" altLang="ja-JP" sz="1400" dirty="0" smtClean="0"/>
              <a:t>256</a:t>
            </a:r>
            <a:r>
              <a:rPr lang="ja-JP" altLang="en-US" sz="1400" dirty="0" smtClean="0"/>
              <a:t>ｘ</a:t>
            </a:r>
            <a:r>
              <a:rPr lang="en-US" altLang="ja-JP" sz="1400" dirty="0" smtClean="0"/>
              <a:t>256</a:t>
            </a:r>
            <a:r>
              <a:rPr lang="ja-JP" altLang="en-US" sz="1400" dirty="0" smtClean="0"/>
              <a:t>サイズのパッチに</a:t>
            </a:r>
            <a:endParaRPr lang="en-US" altLang="ja-JP" sz="1400" dirty="0"/>
          </a:p>
          <a:p>
            <a:pPr lvl="2"/>
            <a:r>
              <a:rPr lang="ja-JP" altLang="en-US" sz="1400" dirty="0" smtClean="0"/>
              <a:t>各素材に対して</a:t>
            </a:r>
            <a:r>
              <a:rPr lang="en-US" altLang="ja-JP" sz="1400" dirty="0" smtClean="0"/>
              <a:t>270</a:t>
            </a:r>
            <a:r>
              <a:rPr lang="ja-JP" altLang="en-US" sz="1400" dirty="0" smtClean="0"/>
              <a:t>パッチを作成</a:t>
            </a:r>
            <a:endParaRPr lang="en-US" altLang="ja-JP" sz="1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03" y="2954501"/>
            <a:ext cx="36449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学習データの作成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 smtClean="0"/>
              <a:t>環境照明</a:t>
            </a:r>
            <a:endParaRPr lang="en-US" altLang="ja-JP" sz="1800" dirty="0" smtClean="0"/>
          </a:p>
          <a:p>
            <a:pPr lvl="1"/>
            <a:r>
              <a:rPr lang="en-US" altLang="ja-JP" sz="1600" dirty="0" smtClean="0"/>
              <a:t>Laval Indoor HDR dataset</a:t>
            </a:r>
            <a:r>
              <a:rPr lang="ja-JP" altLang="en-US" sz="1600" dirty="0" smtClean="0"/>
              <a:t>を使用</a:t>
            </a:r>
            <a:endParaRPr lang="en-US" altLang="ja-JP" sz="1600" dirty="0" smtClean="0"/>
          </a:p>
          <a:p>
            <a:pPr lvl="1"/>
            <a:r>
              <a:rPr lang="en-US" altLang="ja-JP" sz="1600" dirty="0" smtClean="0"/>
              <a:t>2144</a:t>
            </a:r>
            <a:r>
              <a:rPr lang="ja-JP" altLang="en-US" sz="1600" dirty="0" smtClean="0"/>
              <a:t>のうち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学習用：</a:t>
            </a:r>
            <a:r>
              <a:rPr lang="en-US" altLang="ja-JP" sz="1600" dirty="0" smtClean="0"/>
              <a:t>1500</a:t>
            </a:r>
            <a:r>
              <a:rPr lang="en-US" altLang="ja-JP" sz="1600" dirty="0"/>
              <a:t/>
            </a:r>
            <a:br>
              <a:rPr lang="en-US" altLang="ja-JP" sz="1600" dirty="0"/>
            </a:br>
            <a:r>
              <a:rPr lang="ja-JP" altLang="en-US" sz="1600" dirty="0" smtClean="0"/>
              <a:t>テスト用：</a:t>
            </a:r>
            <a:r>
              <a:rPr lang="en-US" altLang="ja-JP" sz="1600" dirty="0" smtClean="0"/>
              <a:t>644</a:t>
            </a:r>
          </a:p>
          <a:p>
            <a:pPr lvl="1"/>
            <a:endParaRPr lang="en-US" altLang="ja-JP" sz="1600" dirty="0"/>
          </a:p>
          <a:p>
            <a:r>
              <a:rPr lang="ja-JP" altLang="en-US" sz="1800" dirty="0" smtClean="0"/>
              <a:t>画像のレンダリング</a:t>
            </a:r>
            <a:endParaRPr lang="en-US" altLang="ja-JP" sz="1800" dirty="0" smtClean="0"/>
          </a:p>
          <a:p>
            <a:pPr lvl="1"/>
            <a:r>
              <a:rPr lang="en-US" altLang="ja-JP" sz="1600" dirty="0" err="1" smtClean="0"/>
              <a:t>Optix</a:t>
            </a:r>
            <a:r>
              <a:rPr lang="ja-JP" altLang="en-US" sz="1600" dirty="0" smtClean="0"/>
              <a:t>を利用し</a:t>
            </a:r>
            <a:r>
              <a:rPr lang="en-US" altLang="ja-JP" sz="1600" dirty="0" smtClean="0"/>
              <a:t>GPU</a:t>
            </a:r>
            <a:r>
              <a:rPr lang="ja-JP" altLang="en-US" sz="1600" dirty="0" smtClean="0"/>
              <a:t>でのレンダリング</a:t>
            </a:r>
            <a:endParaRPr lang="en-US" altLang="ja-JP" sz="1600" dirty="0"/>
          </a:p>
          <a:p>
            <a:pPr lvl="1"/>
            <a:r>
              <a:rPr lang="ja-JP" altLang="en-US" sz="1600" dirty="0" smtClean="0"/>
              <a:t>各形状に対して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視点数：</a:t>
            </a:r>
            <a:r>
              <a:rPr lang="en-US" altLang="ja-JP" sz="1600" dirty="0" smtClean="0"/>
              <a:t>12</a:t>
            </a:r>
            <a:br>
              <a:rPr lang="en-US" altLang="ja-JP" sz="1600" dirty="0" smtClean="0"/>
            </a:br>
            <a:r>
              <a:rPr lang="ja-JP" altLang="en-US" sz="1600" dirty="0" smtClean="0"/>
              <a:t>反射特性：</a:t>
            </a:r>
            <a:r>
              <a:rPr lang="en-US" altLang="ja-JP" sz="1600" dirty="0" smtClean="0"/>
              <a:t>5</a:t>
            </a:r>
            <a:r>
              <a:rPr lang="ja-JP" altLang="en-US" sz="1600" dirty="0" smtClean="0"/>
              <a:t>グループ</a:t>
            </a:r>
            <a:r>
              <a:rPr lang="en-US" altLang="ja-JP" sz="1600" dirty="0"/>
              <a:t/>
            </a:r>
            <a:br>
              <a:rPr lang="en-US" altLang="ja-JP" sz="1600" dirty="0"/>
            </a:br>
            <a:r>
              <a:rPr lang="ja-JP" altLang="en-US" sz="1600" dirty="0" smtClean="0"/>
              <a:t>環境照明：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つ</a:t>
            </a:r>
            <a:endParaRPr lang="en-US" altLang="ja-JP" sz="16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42" y="394610"/>
            <a:ext cx="4267200" cy="22606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42" y="2720904"/>
            <a:ext cx="4254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89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Loss</a:t>
            </a:r>
            <a:r>
              <a:rPr kumimoji="1" lang="ja-JP" altLang="en-US" dirty="0" smtClean="0"/>
              <a:t>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 smtClean="0"/>
              <a:t>InverseNet</a:t>
            </a:r>
            <a:r>
              <a:rPr kumimoji="1" lang="ja-JP" altLang="en-US" sz="2000" dirty="0" smtClean="0"/>
              <a:t>と</a:t>
            </a:r>
            <a:r>
              <a:rPr kumimoji="1" lang="en-US" altLang="ja-JP" sz="2000" dirty="0" err="1" smtClean="0"/>
              <a:t>CascadeNet</a:t>
            </a:r>
            <a:r>
              <a:rPr kumimoji="1" lang="ja-JP" altLang="en-US" sz="2000" dirty="0" smtClean="0"/>
              <a:t>に同じ</a:t>
            </a:r>
            <a:r>
              <a:rPr kumimoji="1" lang="en-US" altLang="ja-JP" sz="2000" dirty="0" smtClean="0"/>
              <a:t>Loss</a:t>
            </a:r>
            <a:r>
              <a:rPr kumimoji="1" lang="ja-JP" altLang="en-US" sz="2000" dirty="0" smtClean="0"/>
              <a:t>関数を使用</a:t>
            </a:r>
            <a:endParaRPr kumimoji="1" lang="en-US" altLang="ja-JP" sz="2000" dirty="0" smtClean="0"/>
          </a:p>
          <a:p>
            <a:pPr lvl="1"/>
            <a:r>
              <a:rPr lang="en-US" altLang="ja-JP" sz="1600" dirty="0" smtClean="0"/>
              <a:t>Albedo, Normal, Roughness, </a:t>
            </a:r>
            <a:r>
              <a:rPr lang="ja-JP" altLang="en-US" sz="1600" dirty="0" smtClean="0"/>
              <a:t>環境照明の</a:t>
            </a:r>
            <a:r>
              <a:rPr lang="en-US" altLang="ja-JP" sz="1600" dirty="0" smtClean="0"/>
              <a:t>9</a:t>
            </a:r>
            <a:r>
              <a:rPr lang="ja-JP" altLang="en-US" sz="1600" dirty="0" smtClean="0"/>
              <a:t>パラメータ：</a:t>
            </a:r>
            <a:r>
              <a:rPr lang="en-US" altLang="ja-JP" sz="1600" dirty="0" smtClean="0"/>
              <a:t>L2</a:t>
            </a:r>
            <a:r>
              <a:rPr lang="ja-JP" altLang="en-US" sz="1600" dirty="0" smtClean="0"/>
              <a:t>ノルム</a:t>
            </a:r>
            <a:endParaRPr lang="en-US" altLang="ja-JP" sz="1600" dirty="0" smtClean="0"/>
          </a:p>
          <a:p>
            <a:pPr lvl="1"/>
            <a:r>
              <a:rPr kumimoji="1" lang="en-US" altLang="ja-JP" sz="1600" dirty="0" smtClean="0"/>
              <a:t>Depth</a:t>
            </a:r>
            <a:r>
              <a:rPr kumimoji="1" lang="ja-JP" altLang="en-US" sz="1600" dirty="0" smtClean="0"/>
              <a:t>は下記式に従いスケール変換を行った後に</a:t>
            </a:r>
            <a:r>
              <a:rPr kumimoji="1" lang="en-US" altLang="ja-JP" sz="1600" dirty="0" smtClean="0"/>
              <a:t>L2</a:t>
            </a:r>
            <a:r>
              <a:rPr kumimoji="1" lang="ja-JP" altLang="en-US" sz="1600" dirty="0" smtClean="0"/>
              <a:t>ノルム</a:t>
            </a:r>
            <a:endParaRPr kumimoji="1" lang="en-US" altLang="ja-JP" sz="1600" dirty="0" smtClean="0"/>
          </a:p>
          <a:p>
            <a:pPr lvl="1"/>
            <a:endParaRPr lang="en-US" altLang="ja-JP" sz="1600" dirty="0"/>
          </a:p>
          <a:p>
            <a:pPr lvl="1"/>
            <a:endParaRPr kumimoji="1" lang="en-US" altLang="ja-JP" sz="1600" dirty="0" smtClean="0"/>
          </a:p>
          <a:p>
            <a:pPr lvl="1"/>
            <a:endParaRPr lang="en-US" altLang="ja-JP" sz="1400" dirty="0"/>
          </a:p>
          <a:p>
            <a:pPr lvl="1"/>
            <a:r>
              <a:rPr kumimoji="1" lang="ja-JP" altLang="en-US" sz="1600" dirty="0" smtClean="0"/>
              <a:t>最終的な</a:t>
            </a:r>
            <a:r>
              <a:rPr kumimoji="1" lang="en-US" altLang="ja-JP" sz="1600" dirty="0" smtClean="0"/>
              <a:t>Loss</a:t>
            </a:r>
            <a:r>
              <a:rPr kumimoji="1" lang="ja-JP" altLang="en-US" sz="1600" dirty="0" smtClean="0"/>
              <a:t>関数</a:t>
            </a:r>
            <a:endParaRPr kumimoji="1" lang="ja-JP" altLang="en-US" sz="1600" dirty="0"/>
          </a:p>
        </p:txBody>
      </p:sp>
      <p:pic>
        <p:nvPicPr>
          <p:cNvPr id="4" name="図 3" descr="スクリーンショット 2019-01-27 10.54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07" y="2003748"/>
            <a:ext cx="2192294" cy="777016"/>
          </a:xfrm>
          <a:prstGeom prst="rect">
            <a:avLst/>
          </a:prstGeom>
        </p:spPr>
      </p:pic>
      <p:pic>
        <p:nvPicPr>
          <p:cNvPr id="6" name="図 5" descr="スクリーンショット 2019-01-27 10.54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53" y="3864226"/>
            <a:ext cx="7096793" cy="710614"/>
          </a:xfrm>
          <a:prstGeom prst="rect">
            <a:avLst/>
          </a:prstGeom>
        </p:spPr>
      </p:pic>
      <p:pic>
        <p:nvPicPr>
          <p:cNvPr id="7" name="図 6" descr="スクリーンショット 2019-01-27 10.54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9" y="3191170"/>
            <a:ext cx="7868513" cy="628111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919249" y="2210356"/>
            <a:ext cx="148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latin typeface="Times Bold"/>
                <a:cs typeface="Times Bold"/>
              </a:rPr>
              <a:t>σ</a:t>
            </a:r>
            <a:r>
              <a:rPr kumimoji="1" lang="en-US" altLang="ja-JP" dirty="0" smtClean="0">
                <a:latin typeface="Times Bold"/>
                <a:cs typeface="Times Bold"/>
              </a:rPr>
              <a:t>=0.4, </a:t>
            </a:r>
            <a:r>
              <a:rPr kumimoji="1" lang="en-US" altLang="ja-JP" dirty="0" err="1" smtClean="0">
                <a:latin typeface="Times Bold"/>
                <a:cs typeface="Times Bold"/>
              </a:rPr>
              <a:t>ε</a:t>
            </a:r>
            <a:r>
              <a:rPr kumimoji="1" lang="en-US" altLang="ja-JP" dirty="0" smtClean="0">
                <a:latin typeface="Times Bold"/>
                <a:cs typeface="Times Bold"/>
              </a:rPr>
              <a:t>=0.25</a:t>
            </a:r>
            <a:endParaRPr kumimoji="1" lang="ja-JP" altLang="en-US" dirty="0">
              <a:latin typeface="Times Bold"/>
              <a:cs typeface="Times Bold"/>
            </a:endParaRPr>
          </a:p>
        </p:txBody>
      </p:sp>
    </p:spTree>
    <p:extLst>
      <p:ext uri="{BB962C8B-B14F-4D97-AF65-F5344CB8AC3E}">
        <p14:creationId xmlns:p14="http://schemas.microsoft.com/office/powerpoint/2010/main" val="242986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学習の指針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 err="1" smtClean="0"/>
              <a:t>InverseNet</a:t>
            </a:r>
            <a:r>
              <a:rPr lang="en-US" altLang="ja-JP" sz="2000" dirty="0" smtClean="0"/>
              <a:t>, </a:t>
            </a:r>
            <a:r>
              <a:rPr lang="en-US" altLang="ja-JP" sz="2000" dirty="0" err="1" smtClean="0"/>
              <a:t>CascadeNet</a:t>
            </a:r>
            <a:endParaRPr lang="en-US" altLang="ja-JP" sz="2000" dirty="0" smtClean="0"/>
          </a:p>
          <a:p>
            <a:pPr lvl="1"/>
            <a:r>
              <a:rPr lang="ja-JP" altLang="en-US" sz="1800" dirty="0" smtClean="0"/>
              <a:t>カスケードごとに学習（</a:t>
            </a:r>
            <a:r>
              <a:rPr lang="ja-JP" altLang="en-US" sz="1600" dirty="0" smtClean="0"/>
              <a:t>勾配消失の防止、バッチサイズの確保のため）</a:t>
            </a:r>
            <a:endParaRPr lang="en-US" altLang="ja-JP" sz="1600" dirty="0"/>
          </a:p>
          <a:p>
            <a:pPr lvl="2"/>
            <a:r>
              <a:rPr kumimoji="1" lang="ja-JP" altLang="en-US" sz="1600" dirty="0" smtClean="0"/>
              <a:t>バッチサイズ：</a:t>
            </a:r>
            <a:r>
              <a:rPr kumimoji="1" lang="en-US" altLang="ja-JP" sz="1600" dirty="0" smtClean="0"/>
              <a:t>16</a:t>
            </a:r>
            <a:r>
              <a:rPr kumimoji="1" lang="ja-JP" altLang="en-US" sz="1600" dirty="0" smtClean="0"/>
              <a:t>、</a:t>
            </a:r>
            <a:r>
              <a:rPr lang="en-US" altLang="ja-JP" sz="1600" dirty="0" smtClean="0"/>
              <a:t>Adam optimizer</a:t>
            </a:r>
            <a:r>
              <a:rPr lang="ja-JP" altLang="en-US" sz="1600" dirty="0" smtClean="0"/>
              <a:t>を利用</a:t>
            </a:r>
            <a:endParaRPr lang="en-US" altLang="ja-JP" sz="1600" dirty="0" smtClean="0"/>
          </a:p>
          <a:p>
            <a:pPr lvl="2"/>
            <a:r>
              <a:rPr lang="ja-JP" altLang="en-US" sz="1600" dirty="0" smtClean="0"/>
              <a:t>学習率を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エポックごとに半減</a:t>
            </a:r>
            <a:endParaRPr lang="en-US" altLang="ja-JP" sz="1600" dirty="0" smtClean="0"/>
          </a:p>
          <a:p>
            <a:pPr lvl="2"/>
            <a:r>
              <a:rPr lang="en-US" altLang="ja-JP" sz="1600" dirty="0" smtClean="0"/>
              <a:t>3</a:t>
            </a:r>
            <a:r>
              <a:rPr lang="ja-JP" altLang="en-US" sz="1600" dirty="0" smtClean="0"/>
              <a:t>段階のカスケードそれぞれを</a:t>
            </a:r>
            <a:r>
              <a:rPr lang="en-US" altLang="ja-JP" sz="1600" dirty="0" smtClean="0"/>
              <a:t>15</a:t>
            </a:r>
            <a:r>
              <a:rPr lang="ja-JP" altLang="en-US" sz="1600" dirty="0" smtClean="0"/>
              <a:t>、</a:t>
            </a:r>
            <a:r>
              <a:rPr lang="en-US" altLang="ja-JP" sz="1600" dirty="0" smtClean="0"/>
              <a:t>8</a:t>
            </a:r>
            <a:r>
              <a:rPr lang="ja-JP" altLang="en-US" sz="1600" dirty="0" smtClean="0"/>
              <a:t>、</a:t>
            </a:r>
            <a:r>
              <a:rPr lang="en-US" altLang="ja-JP" sz="1600" dirty="0" smtClean="0"/>
              <a:t>6</a:t>
            </a:r>
            <a:r>
              <a:rPr lang="ja-JP" altLang="en-US" sz="1600" dirty="0" smtClean="0"/>
              <a:t>エポックで学習</a:t>
            </a:r>
            <a:endParaRPr lang="en-US" altLang="ja-JP" sz="1600" dirty="0" smtClean="0"/>
          </a:p>
          <a:p>
            <a:pPr lvl="2"/>
            <a:r>
              <a:rPr lang="en-US" altLang="ja-JP" sz="1600" dirty="0" smtClean="0"/>
              <a:t>2</a:t>
            </a:r>
            <a:r>
              <a:rPr lang="ja-JP" altLang="en-US" sz="1600" dirty="0" smtClean="0"/>
              <a:t>段目までは形状の種類：</a:t>
            </a:r>
            <a:r>
              <a:rPr lang="en-US" altLang="ja-JP" sz="1600" dirty="0" smtClean="0"/>
              <a:t>2500</a:t>
            </a:r>
            <a:r>
              <a:rPr lang="ja-JP" altLang="en-US" sz="1600" dirty="0" smtClean="0"/>
              <a:t>、</a:t>
            </a:r>
            <a:r>
              <a:rPr lang="en-US" altLang="ja-JP" sz="1600" dirty="0" smtClean="0"/>
              <a:t>3</a:t>
            </a:r>
            <a:r>
              <a:rPr lang="ja-JP" altLang="en-US" sz="1600" dirty="0" smtClean="0"/>
              <a:t>段目は</a:t>
            </a:r>
            <a:r>
              <a:rPr lang="en-US" altLang="ja-JP" sz="1600" dirty="0" smtClean="0"/>
              <a:t>500</a:t>
            </a:r>
            <a:r>
              <a:rPr lang="ja-JP" altLang="en-US" sz="1600" dirty="0" smtClean="0"/>
              <a:t>種類</a:t>
            </a:r>
            <a:r>
              <a:rPr lang="en-US" altLang="en-US" sz="1600" dirty="0" smtClean="0"/>
              <a:t>を追加</a:t>
            </a:r>
            <a:endParaRPr lang="en-US" altLang="ja-JP" sz="1600" dirty="0" smtClean="0"/>
          </a:p>
          <a:p>
            <a:pPr lvl="2"/>
            <a:endParaRPr kumimoji="1" lang="en-US" altLang="ja-JP" sz="1400" dirty="0"/>
          </a:p>
          <a:p>
            <a:r>
              <a:rPr kumimoji="1" lang="en-US" altLang="ja-JP" sz="2000" dirty="0" err="1" smtClean="0"/>
              <a:t>GINet</a:t>
            </a:r>
            <a:endParaRPr kumimoji="1" lang="en-US" altLang="ja-JP" sz="2000" dirty="0" smtClean="0"/>
          </a:p>
          <a:p>
            <a:pPr lvl="1"/>
            <a:r>
              <a:rPr lang="ja-JP" altLang="en-US" sz="1800" dirty="0" smtClean="0"/>
              <a:t>前もって学習し、</a:t>
            </a:r>
            <a:r>
              <a:rPr lang="en-US" altLang="ja-JP" sz="1800" dirty="0" err="1" smtClean="0"/>
              <a:t>InverseNet</a:t>
            </a:r>
            <a:r>
              <a:rPr lang="ja-JP" altLang="en-US" sz="1800" dirty="0" smtClean="0"/>
              <a:t>や</a:t>
            </a:r>
            <a:r>
              <a:rPr lang="en-US" altLang="ja-JP" sz="1800" dirty="0" err="1" smtClean="0"/>
              <a:t>CascadeNet</a:t>
            </a:r>
            <a:r>
              <a:rPr lang="ja-JP" altLang="en-US" sz="1800" dirty="0" smtClean="0"/>
              <a:t>の学習時は固定</a:t>
            </a:r>
            <a:endParaRPr lang="en-US" altLang="ja-JP" sz="1800" dirty="0" smtClean="0"/>
          </a:p>
          <a:p>
            <a:pPr lvl="2"/>
            <a:r>
              <a:rPr kumimoji="1" lang="en-US" altLang="ja-JP" sz="1600" dirty="0" err="1" smtClean="0"/>
              <a:t>Optix</a:t>
            </a:r>
            <a:r>
              <a:rPr kumimoji="1" lang="ja-JP" altLang="en-US" sz="1600" dirty="0" smtClean="0"/>
              <a:t>にて反射回数ごとのレンダリング画像を</a:t>
            </a:r>
            <a:r>
              <a:rPr lang="ja-JP" altLang="en-US" sz="1600" dirty="0" smtClean="0"/>
              <a:t>作成</a:t>
            </a:r>
            <a:endParaRPr kumimoji="1" lang="en-US" altLang="ja-JP" sz="1600" dirty="0" smtClean="0"/>
          </a:p>
          <a:p>
            <a:pPr lvl="2"/>
            <a:r>
              <a:rPr kumimoji="1" lang="en-US" altLang="ja-JP" sz="1600" dirty="0" smtClean="0"/>
              <a:t>15</a:t>
            </a:r>
            <a:r>
              <a:rPr kumimoji="1" lang="ja-JP" altLang="en-US" sz="1600" dirty="0" smtClean="0"/>
              <a:t>エポック</a:t>
            </a:r>
            <a:endParaRPr kumimoji="1" lang="en-US" altLang="ja-JP" sz="1600" dirty="0" smtClean="0"/>
          </a:p>
          <a:p>
            <a:pPr lvl="2"/>
            <a:r>
              <a:rPr lang="ja-JP" altLang="en-US" sz="1600" dirty="0" smtClean="0"/>
              <a:t>学習率は</a:t>
            </a:r>
            <a:r>
              <a:rPr lang="en-US" altLang="ja-JP" sz="1600" dirty="0" smtClean="0"/>
              <a:t>2</a:t>
            </a:r>
            <a:r>
              <a:rPr lang="ja-JP" altLang="en-US" sz="1600" dirty="0" smtClean="0"/>
              <a:t>エポックごとに半減</a:t>
            </a:r>
            <a:endParaRPr kumimoji="1" lang="ja-JP" altLang="en-US" sz="1600" dirty="0"/>
          </a:p>
        </p:txBody>
      </p:sp>
      <p:sp>
        <p:nvSpPr>
          <p:cNvPr id="4" name="正方形/長方形 3"/>
          <p:cNvSpPr/>
          <p:nvPr/>
        </p:nvSpPr>
        <p:spPr>
          <a:xfrm>
            <a:off x="4140937" y="595482"/>
            <a:ext cx="1018129" cy="405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InverseNet</a:t>
            </a:r>
            <a:endParaRPr kumimoji="1" lang="ja-JP" altLang="en-US" sz="12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367069" y="595482"/>
            <a:ext cx="1127606" cy="405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CascadeNet</a:t>
            </a:r>
            <a:r>
              <a:rPr kumimoji="1" lang="en-US" altLang="ja-JP" sz="1200" baseline="-25000" dirty="0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1</a:t>
            </a:r>
            <a:endParaRPr kumimoji="1" lang="ja-JP" altLang="en-US" sz="1200" baseline="-250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724573" y="595482"/>
            <a:ext cx="1127606" cy="405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CascadeNet</a:t>
            </a:r>
            <a:r>
              <a:rPr kumimoji="1" lang="en-US" altLang="ja-JP" sz="1200" baseline="-25000" dirty="0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2</a:t>
            </a:r>
            <a:endParaRPr kumimoji="1" lang="ja-JP" altLang="en-US" sz="1200" baseline="-250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5159066" y="784159"/>
            <a:ext cx="20800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6494675" y="784159"/>
            <a:ext cx="229898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角丸四角形 11"/>
          <p:cNvSpPr/>
          <p:nvPr/>
        </p:nvSpPr>
        <p:spPr>
          <a:xfrm>
            <a:off x="3120071" y="635801"/>
            <a:ext cx="758123" cy="24353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</a:t>
            </a:r>
            <a:r>
              <a:rPr kumimoji="1" lang="en-US" altLang="ja-JP" sz="1400" dirty="0" smtClean="0"/>
              <a:t>nput</a:t>
            </a:r>
            <a:endParaRPr kumimoji="1" lang="ja-JP" altLang="en-US" sz="1400" dirty="0"/>
          </a:p>
        </p:txBody>
      </p:sp>
      <p:sp>
        <p:nvSpPr>
          <p:cNvPr id="13" name="角丸四角形 12"/>
          <p:cNvSpPr/>
          <p:nvPr/>
        </p:nvSpPr>
        <p:spPr>
          <a:xfrm>
            <a:off x="8169662" y="635801"/>
            <a:ext cx="774544" cy="24353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output</a:t>
            </a:r>
            <a:endParaRPr kumimoji="1" lang="ja-JP" altLang="en-US" sz="1400" dirty="0"/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878194" y="784159"/>
            <a:ext cx="26274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>
            <a:off x="7852179" y="784159"/>
            <a:ext cx="31748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4948328" y="146550"/>
            <a:ext cx="591172" cy="2737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 err="1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GINet</a:t>
            </a:r>
            <a:endParaRPr kumimoji="1" lang="ja-JP" altLang="en-US" sz="11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294886" y="146550"/>
            <a:ext cx="591172" cy="2737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 err="1" smtClean="0">
                <a:solidFill>
                  <a:srgbClr val="000000"/>
                </a:solidFill>
                <a:latin typeface="メイリオ"/>
                <a:ea typeface="メイリオ"/>
                <a:cs typeface="メイリオ"/>
              </a:rPr>
              <a:t>GINet</a:t>
            </a:r>
            <a:endParaRPr kumimoji="1" lang="ja-JP" altLang="en-US" sz="1100" dirty="0">
              <a:solidFill>
                <a:srgbClr val="000000"/>
              </a:solidFill>
              <a:latin typeface="メイリオ"/>
              <a:ea typeface="メイリオ"/>
              <a:cs typeface="メイリオ"/>
            </a:endParaRPr>
          </a:p>
        </p:txBody>
      </p:sp>
      <p:cxnSp>
        <p:nvCxnSpPr>
          <p:cNvPr id="23" name="直線矢印コネクタ 22"/>
          <p:cNvCxnSpPr>
            <a:stCxn id="20" idx="2"/>
          </p:cNvCxnSpPr>
          <p:nvPr/>
        </p:nvCxnSpPr>
        <p:spPr>
          <a:xfrm>
            <a:off x="5243914" y="420286"/>
            <a:ext cx="10944" cy="374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>
            <a:off x="6601419" y="420286"/>
            <a:ext cx="10944" cy="37482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0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合成画像での実験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パラメータ推定時の</a:t>
            </a:r>
            <a:r>
              <a:rPr lang="en-US" altLang="ja-JP" sz="2000" dirty="0" smtClean="0"/>
              <a:t>Global illumination</a:t>
            </a:r>
            <a:r>
              <a:rPr lang="ja-JP" altLang="en-US" sz="2000" dirty="0" smtClean="0"/>
              <a:t>の影響の確認</a:t>
            </a:r>
            <a:endParaRPr lang="en-US" altLang="ja-JP" sz="2000" dirty="0" smtClean="0"/>
          </a:p>
          <a:p>
            <a:pPr lvl="1"/>
            <a:endParaRPr kumimoji="1" lang="ja-JP" altLang="en-US" sz="1800" dirty="0"/>
          </a:p>
        </p:txBody>
      </p:sp>
      <p:pic>
        <p:nvPicPr>
          <p:cNvPr id="4" name="図 3" descr="スクリーンショット 2019-01-27 15.13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71" y="3651519"/>
            <a:ext cx="3251443" cy="1296504"/>
          </a:xfrm>
          <a:prstGeom prst="rect">
            <a:avLst/>
          </a:prstGeom>
        </p:spPr>
      </p:pic>
      <p:pic>
        <p:nvPicPr>
          <p:cNvPr id="5" name="図 4" descr="スクリーンショット 2019-01-27 15.13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83" y="1390074"/>
            <a:ext cx="4763588" cy="363572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676530" y="627295"/>
            <a:ext cx="1018129" cy="4051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InverseNet</a:t>
            </a:r>
            <a:endParaRPr kumimoji="1" lang="ja-JP" altLang="en-US" sz="12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>
            <a:off x="7694659" y="815972"/>
            <a:ext cx="20800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/>
        </p:nvSpPr>
        <p:spPr>
          <a:xfrm>
            <a:off x="5655664" y="667614"/>
            <a:ext cx="758123" cy="24353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</a:t>
            </a:r>
            <a:r>
              <a:rPr kumimoji="1" lang="en-US" altLang="ja-JP" sz="1400" dirty="0" smtClean="0"/>
              <a:t>nput</a:t>
            </a:r>
            <a:endParaRPr kumimoji="1" lang="ja-JP" altLang="en-US" sz="1400" dirty="0"/>
          </a:p>
        </p:txBody>
      </p:sp>
      <p:sp>
        <p:nvSpPr>
          <p:cNvPr id="9" name="角丸四角形 8"/>
          <p:cNvSpPr/>
          <p:nvPr/>
        </p:nvSpPr>
        <p:spPr>
          <a:xfrm>
            <a:off x="7902662" y="672304"/>
            <a:ext cx="774544" cy="243539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output</a:t>
            </a:r>
            <a:endParaRPr kumimoji="1" lang="ja-JP" altLang="en-US" sz="1400" dirty="0"/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6413787" y="815972"/>
            <a:ext cx="262743" cy="0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2841" y="183950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点光源のみ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で学習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9477" y="2906647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点光源＋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環境照明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で学習</a:t>
            </a:r>
            <a:endParaRPr kumimoji="1" lang="ja-JP" altLang="en-US" sz="1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81346" y="41131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真値</a:t>
            </a:r>
            <a:endParaRPr kumimoji="1" lang="ja-JP" altLang="en-US" sz="1400" dirty="0"/>
          </a:p>
        </p:txBody>
      </p:sp>
      <p:sp>
        <p:nvSpPr>
          <p:cNvPr id="16" name="正方形/長方形 15"/>
          <p:cNvSpPr/>
          <p:nvPr/>
        </p:nvSpPr>
        <p:spPr>
          <a:xfrm>
            <a:off x="2299000" y="1543871"/>
            <a:ext cx="2277105" cy="228843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吹き出し 16"/>
          <p:cNvSpPr/>
          <p:nvPr/>
        </p:nvSpPr>
        <p:spPr>
          <a:xfrm>
            <a:off x="7207487" y="2231333"/>
            <a:ext cx="1714823" cy="1048442"/>
          </a:xfrm>
          <a:prstGeom prst="wedgeRoundRectCallout">
            <a:avLst>
              <a:gd name="adj1" fmla="val 26409"/>
              <a:gd name="adj2" fmla="val 9591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環境照明ありの学習の方が</a:t>
            </a:r>
            <a:endParaRPr kumimoji="1" lang="en-US" altLang="ja-JP" sz="1600" dirty="0" smtClean="0"/>
          </a:p>
          <a:p>
            <a:pPr algn="ctr"/>
            <a:r>
              <a:rPr kumimoji="1" lang="ja-JP" altLang="en-US" sz="1600" dirty="0" smtClean="0"/>
              <a:t>精度が高い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496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合成画像での実験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 smtClean="0"/>
              <a:t>カスケード構造の精度比較</a:t>
            </a:r>
            <a:endParaRPr kumimoji="1" lang="ja-JP" altLang="en-US" sz="20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1685217" y="2354129"/>
            <a:ext cx="5452891" cy="2079999"/>
            <a:chOff x="2364686" y="2388208"/>
            <a:chExt cx="4674635" cy="1783134"/>
          </a:xfrm>
        </p:grpSpPr>
        <p:pic>
          <p:nvPicPr>
            <p:cNvPr id="4" name="図 3" descr="スクリーンショット 2019-01-27 15.34.1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555"/>
            <a:stretch/>
          </p:blipFill>
          <p:spPr>
            <a:xfrm>
              <a:off x="2364686" y="2388208"/>
              <a:ext cx="1412243" cy="1783134"/>
            </a:xfrm>
            <a:prstGeom prst="rect">
              <a:avLst/>
            </a:prstGeom>
          </p:spPr>
        </p:pic>
        <p:pic>
          <p:nvPicPr>
            <p:cNvPr id="5" name="図 4" descr="スクリーンショット 2019-01-27 15.34.18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43" r="30679"/>
            <a:stretch/>
          </p:blipFill>
          <p:spPr>
            <a:xfrm>
              <a:off x="3776929" y="2388208"/>
              <a:ext cx="3262392" cy="1783134"/>
            </a:xfrm>
            <a:prstGeom prst="rect">
              <a:avLst/>
            </a:prstGeom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3633244" y="1554822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 smtClean="0">
                <a:latin typeface="メイリオ"/>
                <a:ea typeface="メイリオ"/>
                <a:cs typeface="メイリオ"/>
              </a:rPr>
              <a:t>カスケード</a:t>
            </a:r>
            <a:r>
              <a:rPr kumimoji="1" lang="en-US" altLang="ja-JP" sz="1600" b="1" dirty="0" smtClean="0">
                <a:latin typeface="メイリオ"/>
                <a:ea typeface="メイリオ"/>
                <a:cs typeface="メイリオ"/>
              </a:rPr>
              <a:t>1</a:t>
            </a:r>
            <a:r>
              <a:rPr kumimoji="1" lang="ja-JP" altLang="en-US" sz="1600" b="1" dirty="0" smtClean="0">
                <a:latin typeface="メイリオ"/>
                <a:ea typeface="メイリオ"/>
                <a:cs typeface="メイリオ"/>
              </a:rPr>
              <a:t>段</a:t>
            </a:r>
            <a:endParaRPr kumimoji="1" lang="ja-JP" altLang="en-US" sz="16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669502" y="1554822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 smtClean="0">
                <a:latin typeface="メイリオ"/>
                <a:ea typeface="メイリオ"/>
                <a:cs typeface="メイリオ"/>
              </a:rPr>
              <a:t>カスケード</a:t>
            </a:r>
            <a:r>
              <a:rPr kumimoji="1" lang="en-US" altLang="ja-JP" sz="1600" b="1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1600" b="1" dirty="0" smtClean="0">
                <a:latin typeface="メイリオ"/>
                <a:ea typeface="メイリオ"/>
                <a:cs typeface="メイリオ"/>
              </a:rPr>
              <a:t>段</a:t>
            </a:r>
            <a:endParaRPr kumimoji="1" lang="ja-JP" altLang="en-US" sz="16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10718" y="192415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/>
              <a:t>エラー入力</a:t>
            </a:r>
            <a:endParaRPr kumimoji="1" lang="en-US" altLang="ja-JP" sz="1400" b="1" dirty="0" smtClean="0"/>
          </a:p>
          <a:p>
            <a:pPr algn="ctr"/>
            <a:r>
              <a:rPr kumimoji="1" lang="ja-JP" altLang="en-US" sz="1400" b="1" dirty="0" smtClean="0"/>
              <a:t>なし</a:t>
            </a:r>
            <a:endParaRPr kumimoji="1" lang="ja-JP" altLang="en-US" sz="1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39903" y="192415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/>
              <a:t>エラー入力</a:t>
            </a:r>
            <a:endParaRPr kumimoji="1" lang="en-US" altLang="ja-JP" sz="1400" b="1" dirty="0" smtClean="0"/>
          </a:p>
          <a:p>
            <a:pPr algn="ctr"/>
            <a:r>
              <a:rPr kumimoji="1" lang="ja-JP" altLang="en-US" sz="1400" b="1" dirty="0" smtClean="0"/>
              <a:t>あり</a:t>
            </a:r>
            <a:endParaRPr kumimoji="1" lang="ja-JP" altLang="en-US" sz="14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878731" y="1924154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 smtClean="0"/>
              <a:t>エラー入力</a:t>
            </a:r>
            <a:endParaRPr kumimoji="1" lang="en-US" altLang="ja-JP" sz="1400" b="1" dirty="0" smtClean="0"/>
          </a:p>
          <a:p>
            <a:pPr algn="ctr"/>
            <a:r>
              <a:rPr kumimoji="1" lang="ja-JP" altLang="en-US" sz="1400" b="1" dirty="0" smtClean="0"/>
              <a:t>あり</a:t>
            </a:r>
            <a:endParaRPr kumimoji="1" lang="ja-JP" altLang="en-US" sz="1400" b="1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6824097" y="3810406"/>
            <a:ext cx="2032528" cy="952601"/>
          </a:xfrm>
          <a:prstGeom prst="wedgeRoundRectCallout">
            <a:avLst>
              <a:gd name="adj1" fmla="val -62562"/>
              <a:gd name="adj2" fmla="val -3405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latin typeface="メイリオ"/>
                <a:ea typeface="メイリオ"/>
                <a:cs typeface="メイリオ"/>
              </a:rPr>
              <a:t>カスケード</a:t>
            </a:r>
            <a:r>
              <a:rPr kumimoji="1" lang="en-US" altLang="ja-JP" sz="16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1600" dirty="0" smtClean="0">
                <a:latin typeface="メイリオ"/>
                <a:ea typeface="メイリオ"/>
                <a:cs typeface="メイリオ"/>
              </a:rPr>
              <a:t>段の</a:t>
            </a:r>
            <a:endParaRPr kumimoji="1" lang="en-US" altLang="ja-JP" sz="1600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sz="1600" dirty="0" smtClean="0">
                <a:latin typeface="メイリオ"/>
                <a:ea typeface="メイリオ"/>
                <a:cs typeface="メイリオ"/>
              </a:rPr>
              <a:t>場合が精度が高い</a:t>
            </a:r>
            <a:endParaRPr kumimoji="1" lang="ja-JP" altLang="en-US" sz="16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78009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合成画像での実験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 smtClean="0"/>
              <a:t>カスケード構造の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精度比較</a:t>
            </a:r>
            <a:endParaRPr kumimoji="1" lang="ja-JP" altLang="en-US" sz="2000" dirty="0"/>
          </a:p>
        </p:txBody>
      </p:sp>
      <p:pic>
        <p:nvPicPr>
          <p:cNvPr id="4" name="図 3" descr="スクリーンショット 2019-01-27 15.34.0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93" y="317534"/>
            <a:ext cx="5678180" cy="46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4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合成画像での実験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Global illumination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レンダリングの効果確認</a:t>
            </a:r>
            <a:endParaRPr kumimoji="1" lang="ja-JP" altLang="en-US" sz="2000" dirty="0"/>
          </a:p>
        </p:txBody>
      </p:sp>
      <p:pic>
        <p:nvPicPr>
          <p:cNvPr id="4" name="図 3" descr="スクリーンショット 2019-01-27 15.4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81" y="1828557"/>
            <a:ext cx="4567639" cy="2491439"/>
          </a:xfrm>
          <a:prstGeom prst="rect">
            <a:avLst/>
          </a:prstGeom>
        </p:spPr>
      </p:pic>
      <p:grpSp>
        <p:nvGrpSpPr>
          <p:cNvPr id="7" name="図形グループ 6"/>
          <p:cNvGrpSpPr/>
          <p:nvPr/>
        </p:nvGrpSpPr>
        <p:grpSpPr>
          <a:xfrm>
            <a:off x="49168" y="2781158"/>
            <a:ext cx="4594168" cy="1538838"/>
            <a:chOff x="-799176" y="2069729"/>
            <a:chExt cx="5323509" cy="1783134"/>
          </a:xfrm>
        </p:grpSpPr>
        <p:pic>
          <p:nvPicPr>
            <p:cNvPr id="5" name="図 4" descr="スクリーンショット 2019-01-27 15.34.1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795"/>
            <a:stretch/>
          </p:blipFill>
          <p:spPr>
            <a:xfrm>
              <a:off x="-799176" y="2069729"/>
              <a:ext cx="1390348" cy="1783134"/>
            </a:xfrm>
            <a:prstGeom prst="rect">
              <a:avLst/>
            </a:prstGeom>
          </p:spPr>
        </p:pic>
        <p:pic>
          <p:nvPicPr>
            <p:cNvPr id="6" name="図 5" descr="スクリーンショット 2019-01-27 15.34.18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86"/>
            <a:stretch/>
          </p:blipFill>
          <p:spPr>
            <a:xfrm>
              <a:off x="591172" y="2069729"/>
              <a:ext cx="3933161" cy="1783134"/>
            </a:xfrm>
            <a:prstGeom prst="rect">
              <a:avLst/>
            </a:prstGeom>
          </p:spPr>
        </p:pic>
      </p:grpSp>
      <p:sp>
        <p:nvSpPr>
          <p:cNvPr id="8" name="テキスト ボックス 7"/>
          <p:cNvSpPr txBox="1"/>
          <p:nvPr/>
        </p:nvSpPr>
        <p:spPr>
          <a:xfrm>
            <a:off x="3309703" y="24097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latin typeface="メイリオ"/>
                <a:ea typeface="メイリオ"/>
                <a:cs typeface="メイリオ"/>
              </a:rPr>
              <a:t>GI</a:t>
            </a:r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の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レンダリングなし</a:t>
            </a:r>
            <a:endParaRPr kumimoji="1" lang="ja-JP" altLang="en-US" sz="12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25307" y="2225105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環境照明からの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en-US" altLang="ja-JP" sz="1200" b="1" dirty="0" smtClean="0">
                <a:latin typeface="メイリオ"/>
                <a:ea typeface="メイリオ"/>
                <a:cs typeface="メイリオ"/>
              </a:rPr>
              <a:t>GI</a:t>
            </a:r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の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レンダリングなし</a:t>
            </a:r>
            <a:endParaRPr kumimoji="1" lang="ja-JP" altLang="en-US" sz="12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783870" y="12793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latin typeface="メイリオ"/>
                <a:ea typeface="メイリオ"/>
                <a:cs typeface="メイリオ"/>
              </a:rPr>
              <a:t>GI</a:t>
            </a:r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の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レンダリング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なし</a:t>
            </a:r>
            <a:endParaRPr kumimoji="1" lang="ja-JP" altLang="en-US" sz="12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845784" y="12793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latin typeface="メイリオ"/>
                <a:ea typeface="メイリオ"/>
                <a:cs typeface="メイリオ"/>
              </a:rPr>
              <a:t>GI</a:t>
            </a:r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の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レンダリング</a:t>
            </a:r>
            <a:endParaRPr kumimoji="1" lang="en-US" altLang="ja-JP" sz="1200" b="1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1200" b="1" dirty="0" smtClean="0">
                <a:latin typeface="メイリオ"/>
                <a:ea typeface="メイリオ"/>
                <a:cs typeface="メイリオ"/>
              </a:rPr>
              <a:t>あり</a:t>
            </a:r>
            <a:endParaRPr kumimoji="1" lang="ja-JP" altLang="en-US" sz="1200" b="1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2" name="角丸四角形吹き出し 11"/>
          <p:cNvSpPr/>
          <p:nvPr/>
        </p:nvSpPr>
        <p:spPr>
          <a:xfrm>
            <a:off x="6075929" y="4319996"/>
            <a:ext cx="1718777" cy="694848"/>
          </a:xfrm>
          <a:prstGeom prst="wedgeRoundRectCallout">
            <a:avLst>
              <a:gd name="adj1" fmla="val -26565"/>
              <a:gd name="adj2" fmla="val -102959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Albedo</a:t>
            </a:r>
            <a:r>
              <a:rPr kumimoji="1" lang="ja-JP" altLang="en-US" sz="1600" dirty="0" smtClean="0"/>
              <a:t>に色の</a:t>
            </a:r>
            <a:endParaRPr kumimoji="1" lang="en-US" altLang="ja-JP" sz="1600" dirty="0" smtClean="0"/>
          </a:p>
          <a:p>
            <a:pPr algn="ctr"/>
            <a:r>
              <a:rPr kumimoji="1" lang="ja-JP" altLang="en-US" sz="1600" dirty="0" smtClean="0"/>
              <a:t>にじみが発生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109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1</a:t>
            </a:r>
            <a:r>
              <a:rPr lang="ja-JP" altLang="en-US" dirty="0" smtClean="0"/>
              <a:t>枚の入力画像からディープラーニングを駆使して被写体の</a:t>
            </a:r>
            <a:r>
              <a:rPr lang="ja-JP" altLang="en-US" dirty="0" smtClean="0">
                <a:solidFill>
                  <a:srgbClr val="FF0000"/>
                </a:solidFill>
              </a:rPr>
              <a:t>形状・反射特性（・照明環境）</a:t>
            </a:r>
            <a:r>
              <a:rPr lang="ja-JP" altLang="en-US" dirty="0" smtClean="0"/>
              <a:t>を推定する</a:t>
            </a:r>
            <a:endParaRPr kumimoji="1" lang="ja-JP" altLang="en-US" dirty="0"/>
          </a:p>
        </p:txBody>
      </p:sp>
      <p:pic>
        <p:nvPicPr>
          <p:cNvPr id="5" name="図 4" descr="スクリーンショット 2019-01-26 17.04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0" y="2120901"/>
            <a:ext cx="1552269" cy="1564788"/>
          </a:xfrm>
          <a:prstGeom prst="rect">
            <a:avLst/>
          </a:prstGeom>
        </p:spPr>
      </p:pic>
      <p:grpSp>
        <p:nvGrpSpPr>
          <p:cNvPr id="22" name="図形グループ 21"/>
          <p:cNvGrpSpPr/>
          <p:nvPr/>
        </p:nvGrpSpPr>
        <p:grpSpPr>
          <a:xfrm>
            <a:off x="2844975" y="2578332"/>
            <a:ext cx="1107212" cy="720000"/>
            <a:chOff x="3170626" y="2578332"/>
            <a:chExt cx="1107212" cy="720000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3170626" y="2578332"/>
              <a:ext cx="637139" cy="720000"/>
              <a:chOff x="3495317" y="2565188"/>
              <a:chExt cx="637139" cy="720000"/>
            </a:xfrm>
          </p:grpSpPr>
          <p:sp>
            <p:nvSpPr>
              <p:cNvPr id="7" name="正方形/長方形 6"/>
              <p:cNvSpPr/>
              <p:nvPr/>
            </p:nvSpPr>
            <p:spPr>
              <a:xfrm>
                <a:off x="3495317" y="2565188"/>
                <a:ext cx="173680" cy="72000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3723272" y="2709188"/>
                <a:ext cx="173680" cy="43200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3958776" y="2824308"/>
                <a:ext cx="173680" cy="179997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0" name="図形グループ 9"/>
            <p:cNvGrpSpPr/>
            <p:nvPr/>
          </p:nvGrpSpPr>
          <p:grpSpPr>
            <a:xfrm rot="10800000">
              <a:off x="3876203" y="2578332"/>
              <a:ext cx="401635" cy="720000"/>
              <a:chOff x="3495317" y="2565188"/>
              <a:chExt cx="401635" cy="720000"/>
            </a:xfrm>
          </p:grpSpPr>
          <p:sp>
            <p:nvSpPr>
              <p:cNvPr id="12" name="正方形/長方形 11"/>
              <p:cNvSpPr/>
              <p:nvPr/>
            </p:nvSpPr>
            <p:spPr>
              <a:xfrm>
                <a:off x="3495317" y="2565188"/>
                <a:ext cx="173680" cy="72000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/>
              <p:cNvSpPr/>
              <p:nvPr/>
            </p:nvSpPr>
            <p:spPr>
              <a:xfrm>
                <a:off x="3723272" y="2709188"/>
                <a:ext cx="173680" cy="432000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15" name="図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25" l="1074" r="89893">
                        <a14:foregroundMark x1="50342" y1="80750" x2="56738" y2="95625"/>
                        <a14:foregroundMark x1="3467" y1="46125" x2="5713" y2="71250"/>
                        <a14:foregroundMark x1="9033" y1="37875" x2="3076" y2="38125"/>
                        <a14:foregroundMark x1="11621" y1="34875" x2="1074" y2="3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173" y="3355601"/>
            <a:ext cx="1690047" cy="66017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09735" y="4099023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フラッシュ撮影した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枚画像</a:t>
            </a:r>
            <a:endParaRPr kumimoji="1" lang="ja-JP" altLang="en-US" sz="1600" dirty="0"/>
          </a:p>
        </p:txBody>
      </p:sp>
      <p:pic>
        <p:nvPicPr>
          <p:cNvPr id="19" name="図 18" descr="スクリーンショット 2019-01-26 17.38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13" y="2398422"/>
            <a:ext cx="939546" cy="1076563"/>
          </a:xfrm>
          <a:prstGeom prst="rect">
            <a:avLst/>
          </a:prstGeom>
        </p:spPr>
      </p:pic>
      <p:pic>
        <p:nvPicPr>
          <p:cNvPr id="20" name="図 19" descr="スクリーンショット 2019-01-26 17.40.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162" y="2088698"/>
            <a:ext cx="1535117" cy="1763160"/>
          </a:xfrm>
          <a:prstGeom prst="rect">
            <a:avLst/>
          </a:prstGeom>
        </p:spPr>
      </p:pic>
      <p:pic>
        <p:nvPicPr>
          <p:cNvPr id="21" name="図 20" descr="スクリーンショット 2019-01-26 17.51.0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11" y="2480077"/>
            <a:ext cx="1788624" cy="875524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4477537" y="4099023"/>
            <a:ext cx="3967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形状    　反射特性</a:t>
            </a:r>
            <a:r>
              <a:rPr kumimoji="1" lang="en-US" altLang="ja-JP" sz="1600" dirty="0" smtClean="0"/>
              <a:t>(BRDF)</a:t>
            </a:r>
            <a:r>
              <a:rPr kumimoji="1" lang="ja-JP" altLang="en-US" sz="1600" dirty="0" smtClean="0"/>
              <a:t>　　</a:t>
            </a:r>
            <a:r>
              <a:rPr kumimoji="1" lang="en-US" altLang="ja-JP" sz="1600" dirty="0"/>
              <a:t> </a:t>
            </a:r>
            <a:r>
              <a:rPr kumimoji="1" lang="en-US" altLang="ja-JP" sz="1600" dirty="0" smtClean="0"/>
              <a:t> </a:t>
            </a:r>
            <a:r>
              <a:rPr kumimoji="1" lang="ja-JP" altLang="en-US" sz="1600" dirty="0" smtClean="0"/>
              <a:t>照明環境</a:t>
            </a:r>
            <a:endParaRPr kumimoji="1" lang="en-US" altLang="ja-JP" sz="1600" dirty="0" smtClean="0"/>
          </a:p>
        </p:txBody>
      </p:sp>
      <p:sp>
        <p:nvSpPr>
          <p:cNvPr id="26" name="右矢印 25"/>
          <p:cNvSpPr/>
          <p:nvPr/>
        </p:nvSpPr>
        <p:spPr>
          <a:xfrm>
            <a:off x="3308434" y="4099023"/>
            <a:ext cx="872322" cy="3385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83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実画像での実験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 descr="スクリーンショット 2019-01-27 15.56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02" y="884737"/>
            <a:ext cx="7403328" cy="4171247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98529" y="936405"/>
            <a:ext cx="1740673" cy="1012596"/>
          </a:xfrm>
          <a:prstGeom prst="wedgeRoundRectCallout">
            <a:avLst>
              <a:gd name="adj1" fmla="val 75393"/>
              <a:gd name="adj2" fmla="val -40226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1"/>
          <a:lstStyle/>
          <a:p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>iPhone10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で撮影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</a:b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・</a:t>
            </a:r>
            <a:r>
              <a:rPr kumimoji="1" lang="en-US" altLang="ja-JP" sz="1400" dirty="0" err="1" smtClean="0">
                <a:latin typeface="メイリオ"/>
                <a:ea typeface="メイリオ"/>
                <a:cs typeface="メイリオ"/>
              </a:rPr>
              <a:t>lightroom</a:t>
            </a: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で</a:t>
            </a:r>
            <a: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1400" dirty="0" smtClean="0">
                <a:latin typeface="メイリオ"/>
                <a:ea typeface="メイリオ"/>
                <a:cs typeface="メイリオ"/>
              </a:rPr>
            </a:br>
            <a:r>
              <a:rPr kumimoji="1" lang="ja-JP" altLang="en-US" sz="1400" dirty="0" smtClean="0">
                <a:latin typeface="メイリオ"/>
                <a:ea typeface="メイリオ"/>
                <a:cs typeface="メイリオ"/>
              </a:rPr>
              <a:t>　線形信号に変換</a:t>
            </a:r>
            <a:endParaRPr kumimoji="1" lang="ja-JP" altLang="en-US" sz="1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451640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他手法との比較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b="1" u="sng" dirty="0" smtClean="0"/>
              <a:t>SIRFS[Barron and Malik 2015]</a:t>
            </a:r>
            <a:r>
              <a:rPr lang="ja-JP" altLang="en-US" sz="2000" dirty="0" smtClean="0"/>
              <a:t>との比較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 </a:t>
            </a:r>
            <a:r>
              <a:rPr lang="en-US" altLang="ja-JP" sz="1800" dirty="0" smtClean="0"/>
              <a:t>→</a:t>
            </a:r>
            <a:r>
              <a:rPr lang="ja-JP" altLang="en-US" sz="1800" dirty="0" smtClean="0"/>
              <a:t> 色や形状に対する</a:t>
            </a:r>
            <a:r>
              <a:rPr lang="en-US" altLang="ja-JP" sz="1800" dirty="0" smtClean="0"/>
              <a:t>prior</a:t>
            </a:r>
            <a:r>
              <a:rPr lang="ja-JP" altLang="en-US" sz="1800" dirty="0" smtClean="0"/>
              <a:t>を</a:t>
            </a:r>
            <a:r>
              <a:rPr lang="en-US" altLang="ja-JP" sz="1800" dirty="0" smtClean="0"/>
              <a:t>handcraft</a:t>
            </a:r>
            <a:r>
              <a:rPr lang="ja-JP" altLang="en-US" sz="1800" dirty="0" smtClean="0"/>
              <a:t>で作成し、ベイズ的に求める手法</a:t>
            </a:r>
            <a:endParaRPr lang="en-US" altLang="ja-JP" sz="1800" dirty="0" smtClean="0"/>
          </a:p>
        </p:txBody>
      </p:sp>
      <p:pic>
        <p:nvPicPr>
          <p:cNvPr id="4" name="図 3" descr="スクリーンショット 2019-01-27 16.02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771"/>
            <a:ext cx="9144000" cy="261141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05358" y="536179"/>
            <a:ext cx="4972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Shape, Illumination, and Reflectance from Shading, TPAMI2015</a:t>
            </a:r>
            <a:endParaRPr kumimoji="1" lang="ja-JP" altLang="en-US" sz="12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149735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Limitation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000" dirty="0" smtClean="0"/>
              <a:t>画素値が飽和すると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推定誤差が発生</a:t>
            </a:r>
            <a:endParaRPr lang="en-US" altLang="ja-JP" sz="2000" dirty="0"/>
          </a:p>
          <a:p>
            <a:pPr marL="457200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000" dirty="0" smtClean="0"/>
              <a:t>同じ素材なのに異なるパラメータが推定される</a:t>
            </a:r>
            <a:endParaRPr lang="en-US" altLang="ja-JP" sz="2000" dirty="0"/>
          </a:p>
          <a:p>
            <a:pPr lvl="1"/>
            <a:r>
              <a:rPr lang="ja-JP" altLang="en-US" sz="1600" dirty="0" smtClean="0"/>
              <a:t>鏡面反射のハイライトの影響により</a:t>
            </a:r>
            <a:r>
              <a:rPr lang="en-US" altLang="ja-JP" sz="1600" dirty="0" smtClean="0"/>
              <a:t/>
            </a:r>
            <a:br>
              <a:rPr lang="en-US" altLang="ja-JP" sz="1600" dirty="0" smtClean="0"/>
            </a:br>
            <a:r>
              <a:rPr lang="ja-JP" altLang="en-US" sz="1600" dirty="0" smtClean="0"/>
              <a:t>異なる</a:t>
            </a:r>
            <a:r>
              <a:rPr lang="en-US" altLang="ja-JP" sz="1600" dirty="0"/>
              <a:t>R</a:t>
            </a:r>
            <a:r>
              <a:rPr lang="en-US" altLang="ja-JP" sz="1600" dirty="0" smtClean="0"/>
              <a:t>oughness</a:t>
            </a:r>
            <a:r>
              <a:rPr lang="ja-JP" altLang="en-US" sz="1600" dirty="0" smtClean="0"/>
              <a:t>が推定される</a:t>
            </a:r>
            <a:endParaRPr lang="en-US" altLang="ja-JP" sz="2000" dirty="0" smtClean="0"/>
          </a:p>
          <a:p>
            <a:pPr marL="457200" indent="-457200">
              <a:buFont typeface="+mj-lt"/>
              <a:buAutoNum type="arabicPeriod"/>
            </a:pPr>
            <a:endParaRPr lang="en-US" altLang="ja-JP" sz="2000" dirty="0" smtClean="0"/>
          </a:p>
          <a:p>
            <a:pPr marL="457200" indent="-457200">
              <a:buFont typeface="+mj-lt"/>
              <a:buAutoNum type="arabicPeriod"/>
            </a:pPr>
            <a:endParaRPr lang="en-US" altLang="ja-JP" sz="700" dirty="0"/>
          </a:p>
          <a:p>
            <a:pPr marL="457200" indent="-457200">
              <a:buFont typeface="+mj-lt"/>
              <a:buAutoNum type="arabicPeriod"/>
            </a:pPr>
            <a:r>
              <a:rPr lang="en-US" altLang="ja-JP" sz="2000" dirty="0" smtClean="0"/>
              <a:t>Normal</a:t>
            </a:r>
            <a:r>
              <a:rPr lang="ja-JP" altLang="en-US" sz="2000" dirty="0" smtClean="0"/>
              <a:t>より</a:t>
            </a:r>
            <a:r>
              <a:rPr lang="en-US" altLang="ja-JP" sz="2000" dirty="0" smtClean="0"/>
              <a:t>Depth</a:t>
            </a:r>
            <a:r>
              <a:rPr lang="ja-JP" altLang="en-US" sz="2000" dirty="0" smtClean="0"/>
              <a:t>の誤差が大きい</a:t>
            </a:r>
            <a:endParaRPr lang="en-US" altLang="ja-JP" sz="2000" dirty="0"/>
          </a:p>
          <a:p>
            <a:pPr marL="457200" indent="-457200">
              <a:buFont typeface="+mj-lt"/>
              <a:buAutoNum type="arabicPeriod"/>
            </a:pPr>
            <a:endParaRPr kumimoji="1" lang="ja-JP" altLang="en-US" sz="2000" dirty="0"/>
          </a:p>
        </p:txBody>
      </p:sp>
      <p:pic>
        <p:nvPicPr>
          <p:cNvPr id="5" name="図 4" descr="スクリーンショット 2019-01-27 15.56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2" r="84473" b="23823"/>
          <a:stretch/>
        </p:blipFill>
        <p:spPr>
          <a:xfrm>
            <a:off x="5146096" y="936405"/>
            <a:ext cx="1149498" cy="985450"/>
          </a:xfrm>
          <a:prstGeom prst="rect">
            <a:avLst/>
          </a:prstGeom>
        </p:spPr>
      </p:pic>
      <p:pic>
        <p:nvPicPr>
          <p:cNvPr id="6" name="図 5" descr="スクリーンショット 2019-01-27 15.56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9" t="52814" r="58299" b="23823"/>
          <a:stretch/>
        </p:blipFill>
        <p:spPr>
          <a:xfrm>
            <a:off x="6416018" y="947354"/>
            <a:ext cx="1018129" cy="974501"/>
          </a:xfrm>
          <a:prstGeom prst="rect">
            <a:avLst/>
          </a:prstGeom>
        </p:spPr>
      </p:pic>
      <p:pic>
        <p:nvPicPr>
          <p:cNvPr id="7" name="図 6" descr="スクリーンショット 2019-01-27 15.56.5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9" t="52814" r="19408" b="23561"/>
          <a:stretch/>
        </p:blipFill>
        <p:spPr>
          <a:xfrm>
            <a:off x="7510781" y="936405"/>
            <a:ext cx="963390" cy="98545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512908" y="68169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Input</a:t>
            </a:r>
            <a:endParaRPr kumimoji="1" lang="ja-JP" altLang="en-US" sz="1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589218" y="681692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Albedo</a:t>
            </a:r>
            <a:endParaRPr kumimoji="1" lang="ja-JP" altLang="en-US" sz="1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08197" y="681692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Roughness</a:t>
            </a:r>
          </a:p>
        </p:txBody>
      </p:sp>
      <p:pic>
        <p:nvPicPr>
          <p:cNvPr id="11" name="図 10" descr="スクリーンショット 2019-01-27 16.35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99" y="2491707"/>
            <a:ext cx="1097581" cy="1077255"/>
          </a:xfrm>
          <a:prstGeom prst="rect">
            <a:avLst/>
          </a:prstGeom>
        </p:spPr>
      </p:pic>
      <p:pic>
        <p:nvPicPr>
          <p:cNvPr id="12" name="図 11" descr="スクリーンショット 2019-01-27 16.35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71" y="2491707"/>
            <a:ext cx="1043379" cy="110435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6518635" y="2250382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Input</a:t>
            </a:r>
            <a:endParaRPr kumimoji="1" lang="ja-JP" altLang="en-US" sz="1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506947" y="2250382"/>
            <a:ext cx="10054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メイリオ"/>
                <a:ea typeface="メイリオ"/>
                <a:cs typeface="メイリオ"/>
              </a:rPr>
              <a:t>Roughness</a:t>
            </a:r>
          </a:p>
        </p:txBody>
      </p:sp>
      <p:pic>
        <p:nvPicPr>
          <p:cNvPr id="15" name="図 14" descr="スクリーンショット 2019-01-27 15.34.0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1" r="42523" b="65591"/>
          <a:stretch/>
        </p:blipFill>
        <p:spPr>
          <a:xfrm>
            <a:off x="313691" y="3925627"/>
            <a:ext cx="4247351" cy="935993"/>
          </a:xfrm>
          <a:prstGeom prst="rect">
            <a:avLst/>
          </a:prstGeom>
        </p:spPr>
      </p:pic>
      <p:pic>
        <p:nvPicPr>
          <p:cNvPr id="16" name="図 15" descr="スクリーンショット 2019-01-27 15.34.07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8" r="42523" b="33095"/>
          <a:stretch/>
        </p:blipFill>
        <p:spPr>
          <a:xfrm>
            <a:off x="4697179" y="3925627"/>
            <a:ext cx="4088654" cy="9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99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所感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000" dirty="0" smtClean="0"/>
              <a:t>実直にパラメータ推定を行った論文</a:t>
            </a:r>
            <a:endParaRPr kumimoji="1" lang="en-US" altLang="ja-JP" sz="2000" dirty="0" smtClean="0"/>
          </a:p>
          <a:p>
            <a:endParaRPr kumimoji="1" lang="en-US" altLang="ja-JP" sz="2000" dirty="0" smtClean="0"/>
          </a:p>
          <a:p>
            <a:r>
              <a:rPr kumimoji="1" lang="ja-JP" altLang="en-US" sz="2000" dirty="0" smtClean="0"/>
              <a:t>レンダリング部の近似が上手い（と思った）</a:t>
            </a:r>
            <a:endParaRPr kumimoji="1" lang="en-US" altLang="ja-JP" sz="2000" dirty="0" smtClean="0"/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実験での評価が丁寧にされている</a:t>
            </a:r>
            <a:endParaRPr lang="en-US" altLang="ja-JP" sz="2000" dirty="0" smtClean="0"/>
          </a:p>
          <a:p>
            <a:endParaRPr kumimoji="1" lang="en-US" altLang="ja-JP" sz="2000" dirty="0"/>
          </a:p>
          <a:p>
            <a:r>
              <a:rPr lang="en-US" altLang="ja-JP" sz="2000" dirty="0" smtClean="0"/>
              <a:t>Global illumination</a:t>
            </a:r>
            <a:r>
              <a:rPr lang="ja-JP" altLang="en-US" sz="2000" dirty="0" smtClean="0"/>
              <a:t>で凸形状だけでなく、凹形状も上手く取れるようになっている印象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310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参考資料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 smtClean="0"/>
              <a:t>佐藤</a:t>
            </a:r>
            <a:r>
              <a:rPr lang="ja-JP" altLang="en-US" sz="1800" dirty="0"/>
              <a:t>洋一</a:t>
            </a:r>
            <a:r>
              <a:rPr lang="en-US" altLang="ja-JP" sz="1800" dirty="0"/>
              <a:t>, </a:t>
            </a:r>
            <a:r>
              <a:rPr lang="ja-JP" altLang="en-US" sz="1800" dirty="0"/>
              <a:t>「インバースレンダリング－画像からの光学情報の復元－」</a:t>
            </a:r>
          </a:p>
          <a:p>
            <a:pPr lvl="1"/>
            <a:r>
              <a:rPr lang="en-US" altLang="ja-JP" sz="1600" dirty="0" smtClean="0"/>
              <a:t>SSII2005</a:t>
            </a:r>
            <a:r>
              <a:rPr lang="ja-JP" altLang="en-US" sz="1600" dirty="0"/>
              <a:t>チュートリアル資料</a:t>
            </a:r>
          </a:p>
          <a:p>
            <a:pPr lvl="1"/>
            <a:r>
              <a:rPr lang="en-US" altLang="ja-JP" sz="1600" dirty="0" smtClean="0">
                <a:hlinkClick r:id="rId2"/>
              </a:rPr>
              <a:t>http</a:t>
            </a:r>
            <a:r>
              <a:rPr lang="en-US" altLang="ja-JP" sz="1600" dirty="0">
                <a:hlinkClick r:id="rId2"/>
              </a:rPr>
              <a:t>://</a:t>
            </a:r>
            <a:r>
              <a:rPr lang="en-US" altLang="ja-JP" sz="1600" dirty="0" err="1">
                <a:hlinkClick r:id="rId2"/>
              </a:rPr>
              <a:t>www.mtl.t.u-tokyo.ac.jp</a:t>
            </a:r>
            <a:r>
              <a:rPr lang="en-US" altLang="ja-JP" sz="1600" dirty="0">
                <a:hlinkClick r:id="rId2"/>
              </a:rPr>
              <a:t>/~</a:t>
            </a:r>
            <a:r>
              <a:rPr lang="en-US" altLang="ja-JP" sz="1600" dirty="0" err="1">
                <a:hlinkClick r:id="rId2"/>
              </a:rPr>
              <a:t>katsu</a:t>
            </a:r>
            <a:r>
              <a:rPr lang="en-US" altLang="ja-JP" sz="1600" dirty="0">
                <a:hlinkClick r:id="rId2"/>
              </a:rPr>
              <a:t>-t/</a:t>
            </a:r>
            <a:r>
              <a:rPr lang="en-US" altLang="ja-JP" sz="1600" dirty="0" err="1">
                <a:hlinkClick r:id="rId2"/>
              </a:rPr>
              <a:t>slide_ysato.pdf</a:t>
            </a:r>
            <a:endParaRPr lang="en-US" altLang="ja-JP" sz="1600" dirty="0"/>
          </a:p>
          <a:p>
            <a:r>
              <a:rPr lang="en-US" altLang="ja-JP" sz="1800" dirty="0" smtClean="0"/>
              <a:t>@mhr380,</a:t>
            </a:r>
            <a:r>
              <a:rPr lang="ja-JP" altLang="en-US" sz="1800" dirty="0" smtClean="0"/>
              <a:t> </a:t>
            </a:r>
            <a:r>
              <a:rPr lang="en-US" altLang="ja-JP" sz="1800" dirty="0" smtClean="0"/>
              <a:t>Materials for Masses: SVBRDF Acquisition with a Single Mobile Phone Image</a:t>
            </a:r>
          </a:p>
          <a:p>
            <a:pPr lvl="1"/>
            <a:r>
              <a:rPr kumimoji="1" lang="ja-JP" altLang="en-US" sz="1600" dirty="0" smtClean="0"/>
              <a:t>コンピュータビジョン勉強会＠関東 </a:t>
            </a:r>
            <a:r>
              <a:rPr kumimoji="1" lang="en-US" altLang="ja-JP" sz="1600" dirty="0" smtClean="0"/>
              <a:t>ECCV’18</a:t>
            </a:r>
            <a:r>
              <a:rPr kumimoji="1" lang="ja-JP" altLang="en-US" sz="1600" dirty="0" smtClean="0"/>
              <a:t>読み会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1859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基礎知識：インバースレンダリング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221128" y="4832547"/>
            <a:ext cx="7114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/>
              <a:t>https://</a:t>
            </a:r>
            <a:r>
              <a:rPr lang="en-US" altLang="ja-JP" sz="1200" dirty="0" err="1"/>
              <a:t>www.mtl.t.u-tokyo.ac.jp</a:t>
            </a:r>
            <a:r>
              <a:rPr lang="en-US" altLang="ja-JP" sz="1200" dirty="0"/>
              <a:t>/~</a:t>
            </a:r>
            <a:r>
              <a:rPr lang="en-US" altLang="ja-JP" sz="1200" dirty="0" err="1" smtClean="0"/>
              <a:t>katsu</a:t>
            </a:r>
            <a:r>
              <a:rPr lang="en-US" altLang="ja-JP" sz="1200" dirty="0" smtClean="0"/>
              <a:t>-t</a:t>
            </a:r>
            <a:r>
              <a:rPr lang="en-US" altLang="ja-JP" sz="1200" dirty="0"/>
              <a:t>/</a:t>
            </a:r>
            <a:r>
              <a:rPr lang="en-US" altLang="ja-JP" sz="1200" dirty="0" err="1"/>
              <a:t>slide_ysato.pdf</a:t>
            </a:r>
            <a:endParaRPr lang="ja-JP" altLang="en-US" sz="1200" dirty="0"/>
          </a:p>
        </p:txBody>
      </p:sp>
      <p:pic>
        <p:nvPicPr>
          <p:cNvPr id="8" name="図 7" descr="スクリーンショット 2019-01-26 18.0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770" y="1129685"/>
            <a:ext cx="4710481" cy="3516729"/>
          </a:xfrm>
          <a:prstGeom prst="rect">
            <a:avLst/>
          </a:prstGeom>
        </p:spPr>
      </p:pic>
      <p:pic>
        <p:nvPicPr>
          <p:cNvPr id="9" name="図 8" descr="スクリーンショット 2019-01-26 18.0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16" y="1129686"/>
            <a:ext cx="4686828" cy="35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基礎知識：</a:t>
            </a:r>
            <a:r>
              <a:rPr lang="ja-JP" altLang="en-US" dirty="0" smtClean="0"/>
              <a:t>反射特性とは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2000" dirty="0"/>
          </a:p>
        </p:txBody>
      </p:sp>
      <p:pic>
        <p:nvPicPr>
          <p:cNvPr id="4" name="図 3" descr="スクリーンショット 2019-01-26 18.23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3" y="946111"/>
            <a:ext cx="8323175" cy="4034155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6925505" y="1193954"/>
            <a:ext cx="2019034" cy="792351"/>
          </a:xfrm>
          <a:prstGeom prst="wedgeRoundRectCallout">
            <a:avLst>
              <a:gd name="adj1" fmla="val -48252"/>
              <a:gd name="adj2" fmla="val 8304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4</a:t>
            </a:r>
            <a:r>
              <a:rPr kumimoji="1" lang="ja-JP" altLang="en-US" sz="1600" dirty="0" smtClean="0"/>
              <a:t>次元ｘ位置情報分の計測が必要</a:t>
            </a:r>
            <a:endParaRPr kumimoji="1"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494920" y="4845118"/>
            <a:ext cx="89313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</a:t>
            </a:r>
            <a:r>
              <a:rPr lang="en-US" altLang="ja-JP" sz="1100" dirty="0" err="1"/>
              <a:t>www.slideshare.net</a:t>
            </a:r>
            <a:r>
              <a:rPr lang="en-US" altLang="ja-JP" sz="1100" dirty="0"/>
              <a:t>/</a:t>
            </a:r>
            <a:r>
              <a:rPr lang="en-US" altLang="ja-JP" sz="1100" dirty="0" err="1"/>
              <a:t>hajimemihara</a:t>
            </a:r>
            <a:r>
              <a:rPr lang="en-US" altLang="ja-JP" sz="1100" dirty="0"/>
              <a:t>/eccv-materials-for-masses-svbrdf-acquisition-with-a-single-mobile-phone-image</a:t>
            </a:r>
            <a:endParaRPr lang="ja-JP" altLang="en-US" sz="1100" dirty="0"/>
          </a:p>
        </p:txBody>
      </p:sp>
      <p:sp>
        <p:nvSpPr>
          <p:cNvPr id="7" name="正方形/長方形 6"/>
          <p:cNvSpPr/>
          <p:nvPr/>
        </p:nvSpPr>
        <p:spPr>
          <a:xfrm>
            <a:off x="717662" y="4558734"/>
            <a:ext cx="336075" cy="3532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269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コンテンツ プレースホルダー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10855" y="1014636"/>
            <a:ext cx="9144000" cy="3804031"/>
            <a:chOff x="10855" y="1014636"/>
            <a:chExt cx="9144000" cy="3804031"/>
          </a:xfrm>
        </p:grpSpPr>
        <p:grpSp>
          <p:nvGrpSpPr>
            <p:cNvPr id="16" name="図形グループ 15"/>
            <p:cNvGrpSpPr/>
            <p:nvPr/>
          </p:nvGrpSpPr>
          <p:grpSpPr>
            <a:xfrm>
              <a:off x="10855" y="1014636"/>
              <a:ext cx="9144000" cy="3804031"/>
              <a:chOff x="10855" y="1014636"/>
              <a:chExt cx="9144000" cy="3804031"/>
            </a:xfrm>
          </p:grpSpPr>
          <p:pic>
            <p:nvPicPr>
              <p:cNvPr id="5" name="図 4" descr="スクリーンショット 2019-01-26 18.35.45.png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" y="1014636"/>
                <a:ext cx="9144000" cy="3804031"/>
              </a:xfrm>
              <a:prstGeom prst="rect">
                <a:avLst/>
              </a:prstGeom>
            </p:spPr>
          </p:pic>
          <p:sp>
            <p:nvSpPr>
              <p:cNvPr id="6" name="正方形/長方形 5"/>
              <p:cNvSpPr/>
              <p:nvPr/>
            </p:nvSpPr>
            <p:spPr>
              <a:xfrm>
                <a:off x="4613385" y="3636133"/>
                <a:ext cx="1823644" cy="868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402436" y="4504463"/>
                <a:ext cx="400836" cy="3142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/>
            </p:nvSpPr>
            <p:spPr>
              <a:xfrm>
                <a:off x="7392701" y="2181679"/>
                <a:ext cx="998232" cy="23227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0" name="正方形/長方形 19"/>
            <p:cNvSpPr/>
            <p:nvPr/>
          </p:nvSpPr>
          <p:spPr>
            <a:xfrm>
              <a:off x="6686694" y="2344492"/>
              <a:ext cx="890112" cy="1932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基礎知識：反射特性のモデル近似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94920" y="4845118"/>
            <a:ext cx="89313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/>
              <a:t>https://</a:t>
            </a:r>
            <a:r>
              <a:rPr lang="en-US" altLang="ja-JP" sz="1100" dirty="0" err="1"/>
              <a:t>www.slideshare.net</a:t>
            </a:r>
            <a:r>
              <a:rPr lang="en-US" altLang="ja-JP" sz="1100" dirty="0"/>
              <a:t>/</a:t>
            </a:r>
            <a:r>
              <a:rPr lang="en-US" altLang="ja-JP" sz="1100" dirty="0" err="1"/>
              <a:t>hajimemihara</a:t>
            </a:r>
            <a:r>
              <a:rPr lang="en-US" altLang="ja-JP" sz="1100" dirty="0"/>
              <a:t>/eccv-materials-for-masses-svbrdf-acquisition-with-a-single-mobile-phone-image</a:t>
            </a:r>
            <a:endParaRPr lang="ja-JP" altLang="en-US" sz="1100" dirty="0"/>
          </a:p>
        </p:txBody>
      </p:sp>
      <p:pic>
        <p:nvPicPr>
          <p:cNvPr id="8" name="図 7" descr="スクリーンショット 2019-01-26 18.51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36" y="2181679"/>
            <a:ext cx="782709" cy="850039"/>
          </a:xfrm>
          <a:prstGeom prst="rect">
            <a:avLst/>
          </a:prstGeom>
        </p:spPr>
      </p:pic>
      <p:pic>
        <p:nvPicPr>
          <p:cNvPr id="10" name="図 9" descr="スクリーンショット 2019-01-26 18.51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4" y="2934341"/>
            <a:ext cx="791999" cy="892638"/>
          </a:xfrm>
          <a:prstGeom prst="rect">
            <a:avLst/>
          </a:prstGeom>
        </p:spPr>
      </p:pic>
      <p:pic>
        <p:nvPicPr>
          <p:cNvPr id="11" name="図 10" descr="スクリーンショット 2019-01-26 18.5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946" y="3636133"/>
            <a:ext cx="791999" cy="899390"/>
          </a:xfrm>
          <a:prstGeom prst="rect">
            <a:avLst/>
          </a:prstGeom>
        </p:spPr>
      </p:pic>
      <p:pic>
        <p:nvPicPr>
          <p:cNvPr id="12" name="図 11" descr="スクリーンショット 2019-01-26 17.04.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924" y="3636133"/>
            <a:ext cx="953209" cy="960897"/>
          </a:xfrm>
          <a:prstGeom prst="rect">
            <a:avLst/>
          </a:prstGeom>
        </p:spPr>
      </p:pic>
      <p:cxnSp>
        <p:nvCxnSpPr>
          <p:cNvPr id="23" name="直線矢印コネクタ 22"/>
          <p:cNvCxnSpPr/>
          <p:nvPr/>
        </p:nvCxnSpPr>
        <p:spPr>
          <a:xfrm flipV="1">
            <a:off x="6252493" y="2442179"/>
            <a:ext cx="1487138" cy="503016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>
            <a:off x="6466865" y="3185849"/>
            <a:ext cx="682454" cy="79728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6177436" y="3406146"/>
            <a:ext cx="1562195" cy="913401"/>
          </a:xfrm>
          <a:prstGeom prst="straightConnector1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5113250" y="2845819"/>
            <a:ext cx="1097436" cy="2227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kumimoji="1" lang="en-US" altLang="ja-JP" sz="1600" dirty="0" smtClean="0">
                <a:solidFill>
                  <a:schemeClr val="tx1"/>
                </a:solidFill>
                <a:latin typeface="メイリオ"/>
                <a:ea typeface="メイリオ"/>
                <a:cs typeface="メイリオ"/>
              </a:rPr>
              <a:t>Albedo</a:t>
            </a:r>
            <a:endParaRPr kumimoji="1" lang="ja-JP" altLang="en-US" sz="1600" dirty="0">
              <a:solidFill>
                <a:schemeClr val="tx1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10914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基礎知識：</a:t>
            </a:r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Global illumination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76" y="5904325"/>
            <a:ext cx="5142564" cy="25712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421688" y="85525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dirty="0"/>
              <a:t>http://www.redway3d.com/downloads/public/documentation/bk_re_sw3d_gi.html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409033" y="472694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100" dirty="0"/>
              <a:t>https://www.4gamer.net/games/032/G003263/20120802092/</a:t>
            </a:r>
            <a:endParaRPr lang="ja-JP" altLang="en-US" sz="11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320800" y="1022511"/>
            <a:ext cx="6502400" cy="3657600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186110" y="2649765"/>
            <a:ext cx="2104300" cy="854056"/>
          </a:xfrm>
          <a:prstGeom prst="wedgeRoundRectCallout">
            <a:avLst>
              <a:gd name="adj1" fmla="val 75790"/>
              <a:gd name="adj2" fmla="val 7223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物体表面での</a:t>
            </a:r>
            <a:endParaRPr kumimoji="1" lang="en-US" altLang="ja-JP" sz="1600" dirty="0" smtClean="0"/>
          </a:p>
          <a:p>
            <a:pPr algn="ctr"/>
            <a:r>
              <a:rPr kumimoji="1" lang="ja-JP" altLang="en-US" sz="1600" dirty="0" smtClean="0"/>
              <a:t>直接反射のみを表現</a:t>
            </a:r>
            <a:endParaRPr kumimoji="1" lang="ja-JP" altLang="en-US" sz="1600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381591" y="1817612"/>
            <a:ext cx="2620466" cy="927341"/>
          </a:xfrm>
          <a:prstGeom prst="wedgeRoundRectCallout">
            <a:avLst>
              <a:gd name="adj1" fmla="val -35238"/>
              <a:gd name="adj2" fmla="val 8867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/>
              <a:t>空間中の光の伝搬を表現</a:t>
            </a:r>
            <a:endParaRPr kumimoji="1" lang="en-US" altLang="ja-JP" sz="1600" dirty="0" smtClean="0"/>
          </a:p>
          <a:p>
            <a:pPr algn="ctr"/>
            <a:r>
              <a:rPr kumimoji="1" lang="ja-JP" altLang="en-US" sz="1600" dirty="0" smtClean="0"/>
              <a:t>立体物のレンダリングに必要な効果</a:t>
            </a:r>
          </a:p>
        </p:txBody>
      </p:sp>
    </p:spTree>
    <p:extLst>
      <p:ext uri="{BB962C8B-B14F-4D97-AF65-F5344CB8AC3E}">
        <p14:creationId xmlns:p14="http://schemas.microsoft.com/office/powerpoint/2010/main" val="269036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ja-JP" altLang="en-US" sz="2000" dirty="0" smtClean="0"/>
              <a:t>入力画像：フラッシュ撮影した画像＋マスク画像</a:t>
            </a:r>
            <a:r>
              <a:rPr lang="ja-JP" altLang="en-US" sz="2000" dirty="0" smtClean="0"/>
              <a:t>＋前景画像</a:t>
            </a:r>
            <a:endParaRPr lang="en-US" altLang="ja-JP" sz="2000" dirty="0"/>
          </a:p>
          <a:p>
            <a:pPr>
              <a:lnSpc>
                <a:spcPct val="90000"/>
              </a:lnSpc>
            </a:pPr>
            <a:r>
              <a:rPr lang="ja-JP" altLang="en-US" sz="2000" dirty="0" smtClean="0"/>
              <a:t>出力画像：</a:t>
            </a:r>
            <a:r>
              <a:rPr lang="en-US" altLang="ja-JP" sz="1800" dirty="0" smtClean="0"/>
              <a:t>Albedo, Roughness, Normal, Depth</a:t>
            </a:r>
            <a:endParaRPr kumimoji="1" lang="ja-JP" altLang="en-US" sz="1800" dirty="0"/>
          </a:p>
        </p:txBody>
      </p:sp>
      <p:pic>
        <p:nvPicPr>
          <p:cNvPr id="4" name="図 3" descr="スクリーンショット 2019-01-26 17.04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7" y="2565073"/>
            <a:ext cx="1178489" cy="1187993"/>
          </a:xfrm>
          <a:prstGeom prst="rect">
            <a:avLst/>
          </a:prstGeom>
        </p:spPr>
      </p:pic>
      <p:grpSp>
        <p:nvGrpSpPr>
          <p:cNvPr id="6" name="図形グループ 5"/>
          <p:cNvGrpSpPr/>
          <p:nvPr/>
        </p:nvGrpSpPr>
        <p:grpSpPr>
          <a:xfrm>
            <a:off x="4399260" y="3010431"/>
            <a:ext cx="637139" cy="720000"/>
            <a:chOff x="3495317" y="2565188"/>
            <a:chExt cx="637139" cy="720000"/>
          </a:xfrm>
        </p:grpSpPr>
        <p:sp>
          <p:nvSpPr>
            <p:cNvPr id="10" name="正方形/長方形 9"/>
            <p:cNvSpPr/>
            <p:nvPr/>
          </p:nvSpPr>
          <p:spPr>
            <a:xfrm>
              <a:off x="3495317" y="2565188"/>
              <a:ext cx="173680" cy="7200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3723272" y="2709188"/>
              <a:ext cx="173680" cy="4320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3958776" y="2824308"/>
              <a:ext cx="173680" cy="179997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499597" y="2009557"/>
            <a:ext cx="643753" cy="460802"/>
            <a:chOff x="3460834" y="3332163"/>
            <a:chExt cx="643753" cy="720000"/>
          </a:xfrm>
          <a:solidFill>
            <a:schemeClr val="accent2"/>
          </a:solidFill>
        </p:grpSpPr>
        <p:sp>
          <p:nvSpPr>
            <p:cNvPr id="13" name="正方形/長方形 12"/>
            <p:cNvSpPr/>
            <p:nvPr/>
          </p:nvSpPr>
          <p:spPr>
            <a:xfrm>
              <a:off x="3460834" y="3591283"/>
              <a:ext cx="173680" cy="179997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 rot="10800000">
              <a:off x="3930907" y="3332163"/>
              <a:ext cx="173680" cy="72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 rot="10800000">
              <a:off x="3702952" y="3476163"/>
              <a:ext cx="17368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5499597" y="2769870"/>
            <a:ext cx="643753" cy="460802"/>
            <a:chOff x="3460834" y="3332163"/>
            <a:chExt cx="643753" cy="720000"/>
          </a:xfrm>
          <a:solidFill>
            <a:schemeClr val="accent2"/>
          </a:solidFill>
        </p:grpSpPr>
        <p:sp>
          <p:nvSpPr>
            <p:cNvPr id="18" name="正方形/長方形 17"/>
            <p:cNvSpPr/>
            <p:nvPr/>
          </p:nvSpPr>
          <p:spPr>
            <a:xfrm>
              <a:off x="3460834" y="3591283"/>
              <a:ext cx="173680" cy="179997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 rot="10800000">
              <a:off x="3930907" y="3332163"/>
              <a:ext cx="173680" cy="72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 rot="10800000">
              <a:off x="3702952" y="3476163"/>
              <a:ext cx="17368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5499597" y="3530183"/>
            <a:ext cx="643753" cy="460802"/>
            <a:chOff x="3460834" y="3332163"/>
            <a:chExt cx="643753" cy="720000"/>
          </a:xfrm>
          <a:solidFill>
            <a:schemeClr val="accent2"/>
          </a:solidFill>
        </p:grpSpPr>
        <p:sp>
          <p:nvSpPr>
            <p:cNvPr id="22" name="正方形/長方形 21"/>
            <p:cNvSpPr/>
            <p:nvPr/>
          </p:nvSpPr>
          <p:spPr>
            <a:xfrm>
              <a:off x="3460834" y="3591283"/>
              <a:ext cx="173680" cy="179997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 rot="10800000">
              <a:off x="3930907" y="3332163"/>
              <a:ext cx="173680" cy="72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 rot="10800000">
              <a:off x="3702952" y="3476163"/>
              <a:ext cx="17368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5499597" y="4290496"/>
            <a:ext cx="643753" cy="460802"/>
            <a:chOff x="3460834" y="3332163"/>
            <a:chExt cx="643753" cy="720000"/>
          </a:xfrm>
          <a:solidFill>
            <a:schemeClr val="accent2"/>
          </a:solidFill>
        </p:grpSpPr>
        <p:sp>
          <p:nvSpPr>
            <p:cNvPr id="26" name="正方形/長方形 25"/>
            <p:cNvSpPr/>
            <p:nvPr/>
          </p:nvSpPr>
          <p:spPr>
            <a:xfrm>
              <a:off x="3460834" y="3591283"/>
              <a:ext cx="173680" cy="179997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 rot="10800000">
              <a:off x="3930907" y="3332163"/>
              <a:ext cx="173680" cy="720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/>
          </p:nvSpPr>
          <p:spPr>
            <a:xfrm rot="10800000">
              <a:off x="3702952" y="3476163"/>
              <a:ext cx="173680" cy="43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9" name="図 28" descr="スクリーンショット 2019-01-26 18.51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62" y="1791775"/>
            <a:ext cx="683999" cy="742842"/>
          </a:xfrm>
          <a:prstGeom prst="rect">
            <a:avLst/>
          </a:prstGeom>
        </p:spPr>
      </p:pic>
      <p:pic>
        <p:nvPicPr>
          <p:cNvPr id="30" name="図 29" descr="スクリーンショット 2019-01-26 18.51.3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62" y="3373561"/>
            <a:ext cx="683999" cy="770924"/>
          </a:xfrm>
          <a:prstGeom prst="rect">
            <a:avLst/>
          </a:prstGeom>
        </p:spPr>
      </p:pic>
      <p:pic>
        <p:nvPicPr>
          <p:cNvPr id="31" name="図 30" descr="スクリーンショット 2019-01-26 18.51.1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62" y="2565720"/>
            <a:ext cx="683999" cy="776738"/>
          </a:xfrm>
          <a:prstGeom prst="rect">
            <a:avLst/>
          </a:prstGeom>
        </p:spPr>
      </p:pic>
      <p:pic>
        <p:nvPicPr>
          <p:cNvPr id="32" name="図 31" descr="スクリーンショット 2019-01-26 17.38.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62" y="4175589"/>
            <a:ext cx="683999" cy="783749"/>
          </a:xfrm>
          <a:prstGeom prst="rect">
            <a:avLst/>
          </a:prstGeom>
        </p:spPr>
      </p:pic>
      <p:pic>
        <p:nvPicPr>
          <p:cNvPr id="33" name="図 32" descr="スクリーンショット 2019-01-26 17.38.56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66" y="2572756"/>
            <a:ext cx="1036787" cy="1187993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7248427" y="201843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Albedo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7248427" y="2785099"/>
            <a:ext cx="140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Roughness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248427" y="3557524"/>
            <a:ext cx="100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Normal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248427" y="4350857"/>
            <a:ext cx="86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メイリオ"/>
                <a:ea typeface="メイリオ"/>
                <a:cs typeface="メイリオ"/>
              </a:rPr>
              <a:t>Depth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86500" y="38155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撮影画像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621269" y="38162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マスク画像</a:t>
            </a:r>
            <a:endParaRPr kumimoji="1" lang="ja-JP" altLang="en-US" dirty="0"/>
          </a:p>
        </p:txBody>
      </p:sp>
      <p:pic>
        <p:nvPicPr>
          <p:cNvPr id="40" name="図 39" descr="スクリーンショット 2019-01-26 17.04.36.pn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00" b="95600" l="2621" r="97480">
                        <a14:foregroundMark x1="86492" y1="19600" x2="86492" y2="23000"/>
                        <a14:foregroundMark x1="14415" y1="48000" x2="15222" y2="55500"/>
                        <a14:backgroundMark x1="64617" y1="87200" x2="67137" y2="88100"/>
                        <a14:backgroundMark x1="15222" y1="12100" x2="9375" y2="20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648"/>
          <a:stretch/>
        </p:blipFill>
        <p:spPr>
          <a:xfrm>
            <a:off x="3026424" y="2572756"/>
            <a:ext cx="1064804" cy="1187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テキスト ボックス 40"/>
          <p:cNvSpPr txBox="1"/>
          <p:nvPr/>
        </p:nvSpPr>
        <p:spPr>
          <a:xfrm>
            <a:off x="3036733" y="3816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前景画像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2115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提案されているネットワーク構造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rcRect l="-13902" r="-13902"/>
          <a:stretch>
            <a:fillRect/>
          </a:stretch>
        </p:blipFill>
        <p:spPr>
          <a:xfrm>
            <a:off x="498282" y="1203116"/>
            <a:ext cx="8102551" cy="3777062"/>
          </a:xfrm>
        </p:spPr>
      </p:pic>
      <p:pic>
        <p:nvPicPr>
          <p:cNvPr id="8" name="コンテンツ プレースホルダー 4"/>
          <p:cNvPicPr>
            <a:picLocks noChangeAspect="1"/>
          </p:cNvPicPr>
          <p:nvPr/>
        </p:nvPicPr>
        <p:blipFill rotWithShape="1">
          <a:blip r:embed="rId2"/>
          <a:srcRect l="1088" r="79917" b="79760"/>
          <a:stretch/>
        </p:blipFill>
        <p:spPr>
          <a:xfrm>
            <a:off x="7119251" y="295298"/>
            <a:ext cx="1567549" cy="99510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268147" y="1361454"/>
            <a:ext cx="1390348" cy="576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27170" y="1038288"/>
            <a:ext cx="2974597" cy="3678274"/>
            <a:chOff x="627170" y="1038288"/>
            <a:chExt cx="2974597" cy="3678274"/>
          </a:xfrm>
        </p:grpSpPr>
        <p:sp>
          <p:nvSpPr>
            <p:cNvPr id="6" name="正方形/長方形 5"/>
            <p:cNvSpPr/>
            <p:nvPr/>
          </p:nvSpPr>
          <p:spPr>
            <a:xfrm>
              <a:off x="1521505" y="1361454"/>
              <a:ext cx="2080262" cy="335510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627170" y="1038288"/>
              <a:ext cx="2031325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FF0000"/>
                  </a:solidFill>
                  <a:latin typeface="メイリオ"/>
                  <a:ea typeface="メイリオ"/>
                  <a:cs typeface="メイリオ"/>
                </a:rPr>
                <a:t>パラメータの推定</a:t>
              </a:r>
              <a:endParaRPr kumimoji="1" lang="en-US" altLang="ja-JP" b="1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endParaRPr>
            </a:p>
            <a:p>
              <a:r>
                <a:rPr kumimoji="1" lang="en-US" altLang="ja-JP" b="1" dirty="0" err="1" smtClean="0">
                  <a:solidFill>
                    <a:srgbClr val="FF0000"/>
                  </a:solidFill>
                  <a:latin typeface="メイリオ"/>
                  <a:ea typeface="メイリオ"/>
                  <a:cs typeface="メイリオ"/>
                </a:rPr>
                <a:t>InverseNet</a:t>
              </a:r>
              <a:endParaRPr kumimoji="1" lang="ja-JP" altLang="en-US" b="1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3678400" y="840149"/>
            <a:ext cx="2947324" cy="3638173"/>
            <a:chOff x="3678400" y="840149"/>
            <a:chExt cx="2947324" cy="3638173"/>
          </a:xfrm>
        </p:grpSpPr>
        <p:sp>
          <p:nvSpPr>
            <p:cNvPr id="4" name="フリーフォーム 3"/>
            <p:cNvSpPr/>
            <p:nvPr/>
          </p:nvSpPr>
          <p:spPr>
            <a:xfrm>
              <a:off x="3678400" y="1357732"/>
              <a:ext cx="1740672" cy="3120590"/>
            </a:xfrm>
            <a:custGeom>
              <a:avLst/>
              <a:gdLst>
                <a:gd name="connsiteX0" fmla="*/ 0 w 1664038"/>
                <a:gd name="connsiteY0" fmla="*/ 0 h 3306731"/>
                <a:gd name="connsiteX1" fmla="*/ 1664038 w 1664038"/>
                <a:gd name="connsiteY1" fmla="*/ 0 h 3306731"/>
                <a:gd name="connsiteX2" fmla="*/ 1664038 w 1664038"/>
                <a:gd name="connsiteY2" fmla="*/ 1281084 h 3306731"/>
                <a:gd name="connsiteX3" fmla="*/ 1346557 w 1664038"/>
                <a:gd name="connsiteY3" fmla="*/ 1281084 h 3306731"/>
                <a:gd name="connsiteX4" fmla="*/ 1346557 w 1664038"/>
                <a:gd name="connsiteY4" fmla="*/ 3306731 h 3306731"/>
                <a:gd name="connsiteX5" fmla="*/ 0 w 1664038"/>
                <a:gd name="connsiteY5" fmla="*/ 3306731 h 3306731"/>
                <a:gd name="connsiteX6" fmla="*/ 0 w 1664038"/>
                <a:gd name="connsiteY6" fmla="*/ 0 h 330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4038" h="3306731">
                  <a:moveTo>
                    <a:pt x="0" y="0"/>
                  </a:moveTo>
                  <a:lnTo>
                    <a:pt x="1664038" y="0"/>
                  </a:lnTo>
                  <a:lnTo>
                    <a:pt x="1664038" y="1281084"/>
                  </a:lnTo>
                  <a:lnTo>
                    <a:pt x="1346557" y="1281084"/>
                  </a:lnTo>
                  <a:lnTo>
                    <a:pt x="1346557" y="3306731"/>
                  </a:lnTo>
                  <a:lnTo>
                    <a:pt x="0" y="330673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mpd="sng"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363566" y="840149"/>
              <a:ext cx="2262158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ja-JP" b="1" dirty="0" smtClean="0">
                  <a:solidFill>
                    <a:srgbClr val="0000FF"/>
                  </a:solidFill>
                  <a:latin typeface="メイリオ"/>
                  <a:ea typeface="メイリオ"/>
                  <a:cs typeface="メイリオ"/>
                </a:rPr>
                <a:t>Loss</a:t>
              </a:r>
              <a:r>
                <a:rPr kumimoji="1" lang="ja-JP" altLang="en-US" b="1" dirty="0" smtClean="0">
                  <a:solidFill>
                    <a:srgbClr val="0000FF"/>
                  </a:solidFill>
                  <a:latin typeface="メイリオ"/>
                  <a:ea typeface="メイリオ"/>
                  <a:cs typeface="メイリオ"/>
                </a:rPr>
                <a:t>計算のための</a:t>
              </a:r>
              <a:endParaRPr kumimoji="1" lang="en-US" altLang="ja-JP" b="1" dirty="0" smtClean="0">
                <a:solidFill>
                  <a:srgbClr val="0000FF"/>
                </a:solidFill>
                <a:latin typeface="メイリオ"/>
                <a:ea typeface="メイリオ"/>
                <a:cs typeface="メイリオ"/>
              </a:endParaRPr>
            </a:p>
            <a:p>
              <a:r>
                <a:rPr kumimoji="1" lang="ja-JP" altLang="en-US" b="1" dirty="0" smtClean="0">
                  <a:solidFill>
                    <a:srgbClr val="0000FF"/>
                  </a:solidFill>
                  <a:latin typeface="メイリオ"/>
                  <a:ea typeface="メイリオ"/>
                  <a:cs typeface="メイリオ"/>
                </a:rPr>
                <a:t>レンダリングレイヤ</a:t>
              </a:r>
              <a:endParaRPr kumimoji="1" lang="ja-JP" altLang="en-US" b="1" dirty="0">
                <a:solidFill>
                  <a:srgbClr val="0000FF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5144328" y="1277814"/>
            <a:ext cx="3999672" cy="3441395"/>
            <a:chOff x="5144328" y="1277814"/>
            <a:chExt cx="3999672" cy="3441395"/>
          </a:xfrm>
        </p:grpSpPr>
        <p:sp>
          <p:nvSpPr>
            <p:cNvPr id="12" name="フリーフォーム 11"/>
            <p:cNvSpPr/>
            <p:nvPr/>
          </p:nvSpPr>
          <p:spPr>
            <a:xfrm>
              <a:off x="5144328" y="1478175"/>
              <a:ext cx="2321949" cy="3241034"/>
            </a:xfrm>
            <a:custGeom>
              <a:avLst/>
              <a:gdLst>
                <a:gd name="connsiteX0" fmla="*/ 2320895 w 2320895"/>
                <a:gd name="connsiteY0" fmla="*/ 0 h 3241034"/>
                <a:gd name="connsiteX1" fmla="*/ 328428 w 2320895"/>
                <a:gd name="connsiteY1" fmla="*/ 0 h 3241034"/>
                <a:gd name="connsiteX2" fmla="*/ 328428 w 2320895"/>
                <a:gd name="connsiteY2" fmla="*/ 1193489 h 3241034"/>
                <a:gd name="connsiteX3" fmla="*/ 10947 w 2320895"/>
                <a:gd name="connsiteY3" fmla="*/ 1193489 h 3241034"/>
                <a:gd name="connsiteX4" fmla="*/ 0 w 2320895"/>
                <a:gd name="connsiteY4" fmla="*/ 3241034 h 3241034"/>
                <a:gd name="connsiteX5" fmla="*/ 2320895 w 2320895"/>
                <a:gd name="connsiteY5" fmla="*/ 3241034 h 3241034"/>
                <a:gd name="connsiteX6" fmla="*/ 2320895 w 2320895"/>
                <a:gd name="connsiteY6" fmla="*/ 0 h 3241034"/>
                <a:gd name="connsiteX0" fmla="*/ 2331843 w 2331843"/>
                <a:gd name="connsiteY0" fmla="*/ 0 h 3241034"/>
                <a:gd name="connsiteX1" fmla="*/ 339376 w 2331843"/>
                <a:gd name="connsiteY1" fmla="*/ 0 h 3241034"/>
                <a:gd name="connsiteX2" fmla="*/ 339376 w 2331843"/>
                <a:gd name="connsiteY2" fmla="*/ 1193489 h 3241034"/>
                <a:gd name="connsiteX3" fmla="*/ 0 w 2331843"/>
                <a:gd name="connsiteY3" fmla="*/ 1182539 h 3241034"/>
                <a:gd name="connsiteX4" fmla="*/ 10948 w 2331843"/>
                <a:gd name="connsiteY4" fmla="*/ 3241034 h 3241034"/>
                <a:gd name="connsiteX5" fmla="*/ 2331843 w 2331843"/>
                <a:gd name="connsiteY5" fmla="*/ 3241034 h 3241034"/>
                <a:gd name="connsiteX6" fmla="*/ 2331843 w 2331843"/>
                <a:gd name="connsiteY6" fmla="*/ 0 h 3241034"/>
                <a:gd name="connsiteX0" fmla="*/ 2321949 w 2321949"/>
                <a:gd name="connsiteY0" fmla="*/ 0 h 3241034"/>
                <a:gd name="connsiteX1" fmla="*/ 329482 w 2321949"/>
                <a:gd name="connsiteY1" fmla="*/ 0 h 3241034"/>
                <a:gd name="connsiteX2" fmla="*/ 329482 w 2321949"/>
                <a:gd name="connsiteY2" fmla="*/ 1193489 h 3241034"/>
                <a:gd name="connsiteX3" fmla="*/ 1054 w 2321949"/>
                <a:gd name="connsiteY3" fmla="*/ 1182539 h 3241034"/>
                <a:gd name="connsiteX4" fmla="*/ 1054 w 2321949"/>
                <a:gd name="connsiteY4" fmla="*/ 3241034 h 3241034"/>
                <a:gd name="connsiteX5" fmla="*/ 2321949 w 2321949"/>
                <a:gd name="connsiteY5" fmla="*/ 3241034 h 3241034"/>
                <a:gd name="connsiteX6" fmla="*/ 2321949 w 2321949"/>
                <a:gd name="connsiteY6" fmla="*/ 0 h 324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1949" h="3241034">
                  <a:moveTo>
                    <a:pt x="2321949" y="0"/>
                  </a:moveTo>
                  <a:lnTo>
                    <a:pt x="329482" y="0"/>
                  </a:lnTo>
                  <a:lnTo>
                    <a:pt x="329482" y="1193489"/>
                  </a:lnTo>
                  <a:lnTo>
                    <a:pt x="1054" y="1182539"/>
                  </a:lnTo>
                  <a:cubicBezTo>
                    <a:pt x="4703" y="1868704"/>
                    <a:pt x="-2595" y="2554869"/>
                    <a:pt x="1054" y="3241034"/>
                  </a:cubicBezTo>
                  <a:lnTo>
                    <a:pt x="2321949" y="3241034"/>
                  </a:lnTo>
                  <a:lnTo>
                    <a:pt x="2321949" y="0"/>
                  </a:lnTo>
                  <a:close/>
                </a:path>
              </a:pathLst>
            </a:custGeom>
            <a:noFill/>
            <a:ln w="28575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7112675" y="1277814"/>
              <a:ext cx="2031325" cy="646331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 smtClean="0">
                  <a:solidFill>
                    <a:srgbClr val="008000"/>
                  </a:solidFill>
                  <a:latin typeface="メイリオ"/>
                  <a:ea typeface="メイリオ"/>
                  <a:cs typeface="メイリオ"/>
                </a:rPr>
                <a:t>精度向上のための</a:t>
              </a:r>
              <a:endParaRPr kumimoji="1" lang="en-US" altLang="ja-JP" b="1" dirty="0" smtClean="0">
                <a:solidFill>
                  <a:srgbClr val="008000"/>
                </a:solidFill>
                <a:latin typeface="メイリオ"/>
                <a:ea typeface="メイリオ"/>
                <a:cs typeface="メイリオ"/>
              </a:endParaRPr>
            </a:p>
            <a:p>
              <a:r>
                <a:rPr kumimoji="1" lang="ja-JP" altLang="en-US" b="1" dirty="0" smtClean="0">
                  <a:solidFill>
                    <a:srgbClr val="008000"/>
                  </a:solidFill>
                  <a:latin typeface="メイリオ"/>
                  <a:ea typeface="メイリオ"/>
                  <a:cs typeface="メイリオ"/>
                </a:rPr>
                <a:t>カスケード構造</a:t>
              </a:r>
              <a:endParaRPr kumimoji="1" lang="ja-JP" altLang="en-US" b="1" dirty="0">
                <a:solidFill>
                  <a:srgbClr val="008000"/>
                </a:solidFill>
                <a:latin typeface="メイリオ"/>
                <a:ea typeface="メイリオ"/>
                <a:cs typeface="メイリオ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37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工夫点：</a:t>
            </a:r>
            <a:r>
              <a:rPr kumimoji="1" lang="en-US" altLang="ja-JP" dirty="0" err="1" smtClean="0">
                <a:latin typeface="メイリオ"/>
                <a:ea typeface="メイリオ"/>
                <a:cs typeface="メイリオ"/>
              </a:rPr>
              <a:t>InverseNet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/>
              <a:t>環境光の推定</a:t>
            </a:r>
          </a:p>
          <a:p>
            <a:pPr lvl="1"/>
            <a:r>
              <a:rPr lang="ja-JP" altLang="en-US" sz="1800" dirty="0" smtClean="0"/>
              <a:t>立体物のレンダリングのために推定</a:t>
            </a:r>
            <a:endParaRPr lang="en-US" altLang="ja-JP" sz="1800" dirty="0" smtClean="0"/>
          </a:p>
          <a:p>
            <a:pPr lvl="1"/>
            <a:r>
              <a:rPr lang="ja-JP" altLang="en-US" sz="1800" dirty="0" smtClean="0"/>
              <a:t>球面調和関数の係数：</a:t>
            </a:r>
            <a:r>
              <a:rPr lang="en-US" altLang="ja-JP" sz="1800" dirty="0" smtClean="0"/>
              <a:t>9</a:t>
            </a:r>
            <a:r>
              <a:rPr lang="ja-JP" altLang="en-US" sz="1800" dirty="0" smtClean="0"/>
              <a:t>パラメータ</a:t>
            </a:r>
            <a:r>
              <a:rPr lang="en-US" altLang="ja-JP" sz="1800" dirty="0" smtClean="0"/>
              <a:t/>
            </a:r>
            <a:br>
              <a:rPr lang="en-US" altLang="ja-JP" sz="1800" dirty="0" smtClean="0"/>
            </a:br>
            <a:r>
              <a:rPr lang="ja-JP" altLang="en-US" sz="1800" dirty="0" smtClean="0"/>
              <a:t>で近似</a:t>
            </a:r>
            <a:endParaRPr lang="en-US" altLang="ja-JP" sz="2000" dirty="0" smtClean="0"/>
          </a:p>
          <a:p>
            <a:endParaRPr lang="en-US" altLang="ja-JP" sz="2000" dirty="0"/>
          </a:p>
          <a:p>
            <a:endParaRPr lang="en-US" altLang="ja-JP" sz="4000" dirty="0" smtClean="0"/>
          </a:p>
          <a:p>
            <a:r>
              <a:rPr lang="ja-JP" altLang="en-US" sz="2000" dirty="0" smtClean="0"/>
              <a:t>背景情報の入力</a:t>
            </a:r>
            <a:endParaRPr kumimoji="1" lang="en-US" altLang="ja-JP" sz="2000" dirty="0" smtClean="0"/>
          </a:p>
          <a:p>
            <a:pPr lvl="1"/>
            <a:r>
              <a:rPr lang="ja-JP" altLang="en-US" sz="1800" dirty="0" smtClean="0"/>
              <a:t>背景に環境光の情報が含まれている</a:t>
            </a:r>
            <a:endParaRPr lang="en-US" altLang="ja-JP" sz="1800" dirty="0" smtClean="0"/>
          </a:p>
          <a:p>
            <a:pPr lvl="1"/>
            <a:endParaRPr lang="en-US" altLang="ja-JP" sz="1800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/>
          <a:srcRect l="-13902" r="-13902"/>
          <a:stretch>
            <a:fillRect/>
          </a:stretch>
        </p:blipFill>
        <p:spPr>
          <a:xfrm>
            <a:off x="4795059" y="400050"/>
            <a:ext cx="4692532" cy="2187457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5068748" y="1022511"/>
            <a:ext cx="1061919" cy="105788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6010243" y="2067694"/>
            <a:ext cx="733491" cy="392931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5045287" y="3451252"/>
            <a:ext cx="3663409" cy="1453372"/>
            <a:chOff x="416007" y="2565073"/>
            <a:chExt cx="3675221" cy="1458058"/>
          </a:xfrm>
        </p:grpSpPr>
        <p:pic>
          <p:nvPicPr>
            <p:cNvPr id="7" name="図 6" descr="スクリーンショット 2019-01-26 17.04.3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07" y="2565073"/>
              <a:ext cx="1178489" cy="1187993"/>
            </a:xfrm>
            <a:prstGeom prst="rect">
              <a:avLst/>
            </a:prstGeom>
          </p:spPr>
        </p:pic>
        <p:pic>
          <p:nvPicPr>
            <p:cNvPr id="8" name="図 7" descr="スクリーンショット 2019-01-26 17.38.56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066" y="2572756"/>
              <a:ext cx="1036787" cy="1187993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545853" y="371463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 smtClean="0"/>
                <a:t>撮影画像</a:t>
              </a:r>
              <a:endParaRPr kumimoji="1" lang="ja-JP" altLang="en-US" sz="1400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749509" y="3715354"/>
              <a:ext cx="1082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 smtClean="0"/>
                <a:t>マスク画像</a:t>
              </a:r>
              <a:endParaRPr kumimoji="1" lang="ja-JP" altLang="en-US" sz="1400" dirty="0"/>
            </a:p>
          </p:txBody>
        </p:sp>
        <p:pic>
          <p:nvPicPr>
            <p:cNvPr id="11" name="図 10" descr="スクリーンショット 2019-01-26 17.04.36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00" b="95600" l="2621" r="97480">
                          <a14:foregroundMark x1="86492" y1="19600" x2="86492" y2="23000"/>
                          <a14:foregroundMark x1="14415" y1="48000" x2="15222" y2="55500"/>
                          <a14:backgroundMark x1="64617" y1="87200" x2="67137" y2="88100"/>
                          <a14:backgroundMark x1="15222" y1="12100" x2="9375" y2="20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648"/>
            <a:stretch/>
          </p:blipFill>
          <p:spPr>
            <a:xfrm>
              <a:off x="3026424" y="2572756"/>
              <a:ext cx="1064804" cy="11879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3096085" y="371535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 smtClean="0"/>
                <a:t>前景画像</a:t>
              </a:r>
              <a:endParaRPr kumimoji="1" lang="ja-JP" altLang="en-US" sz="1400" dirty="0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34" b="70666" l="16836" r="83789">
                        <a14:foregroundMark x1="52305" y1="9362" x2="51719" y2="13870"/>
                        <a14:foregroundMark x1="51953" y1="28086" x2="51484" y2="39182"/>
                        <a14:foregroundMark x1="35898" y1="27462" x2="40313" y2="36200"/>
                        <a14:foregroundMark x1="20664" y1="57906" x2="26289" y2="58530"/>
                        <a14:foregroundMark x1="34219" y1="51734" x2="37813" y2="65811"/>
                        <a14:foregroundMark x1="51602" y1="52982" x2="51484" y2="65811"/>
                        <a14:foregroundMark x1="64180" y1="52150" x2="66445" y2="65811"/>
                        <a14:foregroundMark x1="75938" y1="57698" x2="81211" y2="60055"/>
                      </a14:backgroundRemoval>
                    </a14:imgEffect>
                  </a14:imgLayer>
                </a14:imgProps>
              </a:ext>
            </a:extLst>
          </a:blip>
          <a:srcRect l="15706" r="15491" b="28686"/>
          <a:stretch/>
        </p:blipFill>
        <p:spPr>
          <a:xfrm>
            <a:off x="3675127" y="1947255"/>
            <a:ext cx="2239864" cy="130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1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クラリティ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インスピレーション">
      <a:maj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クラリティ.thmx</Template>
  <TotalTime>4450</TotalTime>
  <Words>862</Words>
  <Application>Microsoft Macintosh PowerPoint</Application>
  <PresentationFormat>画面に合わせる (16:9)</PresentationFormat>
  <Paragraphs>192</Paragraphs>
  <Slides>24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5" baseType="lpstr">
      <vt:lpstr>クラリティ</vt:lpstr>
      <vt:lpstr>Learning to Reconstruct Shape and Spatially-Varying Reflectance from a Single Image (Siggraph Asia 2018)</vt:lpstr>
      <vt:lpstr>概要</vt:lpstr>
      <vt:lpstr>基礎知識：インバースレンダリング</vt:lpstr>
      <vt:lpstr>基礎知識：反射特性とは</vt:lpstr>
      <vt:lpstr>基礎知識：反射特性のモデル近似</vt:lpstr>
      <vt:lpstr>基礎知識：Global illumination</vt:lpstr>
      <vt:lpstr>問題設定</vt:lpstr>
      <vt:lpstr>提案されているネットワーク構造</vt:lpstr>
      <vt:lpstr>工夫点：InverseNet</vt:lpstr>
      <vt:lpstr>工夫点：Global illumination</vt:lpstr>
      <vt:lpstr>工夫点：カスケード構造</vt:lpstr>
      <vt:lpstr>学習データの作成</vt:lpstr>
      <vt:lpstr>学習データの作成</vt:lpstr>
      <vt:lpstr>Loss関数</vt:lpstr>
      <vt:lpstr>学習の指針</vt:lpstr>
      <vt:lpstr>合成画像での実験</vt:lpstr>
      <vt:lpstr>合成画像での実験</vt:lpstr>
      <vt:lpstr>合成画像での実験</vt:lpstr>
      <vt:lpstr>合成画像での実験</vt:lpstr>
      <vt:lpstr>実画像での実験</vt:lpstr>
      <vt:lpstr>他手法との比較</vt:lpstr>
      <vt:lpstr>Limitation</vt:lpstr>
      <vt:lpstr>所感</vt:lpstr>
      <vt:lpstr>参考資料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井下 智加</dc:creator>
  <cp:lastModifiedBy>井下 智加</cp:lastModifiedBy>
  <cp:revision>113</cp:revision>
  <dcterms:created xsi:type="dcterms:W3CDTF">2018-09-27T15:14:55Z</dcterms:created>
  <dcterms:modified xsi:type="dcterms:W3CDTF">2019-01-27T16:20:53Z</dcterms:modified>
</cp:coreProperties>
</file>